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8447" r:id="rId3"/>
    <p:sldId id="8448" r:id="rId4"/>
    <p:sldId id="8449" r:id="rId5"/>
    <p:sldId id="8450" r:id="rId6"/>
    <p:sldId id="8451" r:id="rId7"/>
    <p:sldId id="8519" r:id="rId8"/>
    <p:sldId id="8520" r:id="rId9"/>
    <p:sldId id="8452" r:id="rId10"/>
    <p:sldId id="8453" r:id="rId11"/>
    <p:sldId id="8454" r:id="rId12"/>
    <p:sldId id="8455" r:id="rId13"/>
    <p:sldId id="8456" r:id="rId14"/>
    <p:sldId id="8457" r:id="rId15"/>
    <p:sldId id="8458" r:id="rId16"/>
    <p:sldId id="8459" r:id="rId17"/>
    <p:sldId id="8460" r:id="rId18"/>
    <p:sldId id="8461" r:id="rId19"/>
    <p:sldId id="8462" r:id="rId20"/>
    <p:sldId id="8464" r:id="rId21"/>
    <p:sldId id="8463" r:id="rId22"/>
    <p:sldId id="8465" r:id="rId23"/>
    <p:sldId id="8466" r:id="rId24"/>
    <p:sldId id="8467" r:id="rId25"/>
    <p:sldId id="8468" r:id="rId26"/>
    <p:sldId id="8522" r:id="rId27"/>
    <p:sldId id="8469" r:id="rId28"/>
    <p:sldId id="8470" r:id="rId29"/>
    <p:sldId id="8471" r:id="rId30"/>
    <p:sldId id="8472" r:id="rId31"/>
    <p:sldId id="8473" r:id="rId32"/>
    <p:sldId id="8474" r:id="rId33"/>
    <p:sldId id="8475" r:id="rId34"/>
    <p:sldId id="8476" r:id="rId35"/>
    <p:sldId id="8477" r:id="rId36"/>
    <p:sldId id="8478" r:id="rId37"/>
    <p:sldId id="8479" r:id="rId38"/>
    <p:sldId id="8480" r:id="rId39"/>
    <p:sldId id="8529" r:id="rId40"/>
    <p:sldId id="8530" r:id="rId41"/>
    <p:sldId id="8531" r:id="rId42"/>
    <p:sldId id="8533" r:id="rId43"/>
    <p:sldId id="8481" r:id="rId44"/>
    <p:sldId id="8482" r:id="rId45"/>
    <p:sldId id="8483" r:id="rId46"/>
    <p:sldId id="8484" r:id="rId47"/>
    <p:sldId id="8485" r:id="rId48"/>
    <p:sldId id="8486" r:id="rId49"/>
    <p:sldId id="8487" r:id="rId50"/>
    <p:sldId id="8488" r:id="rId51"/>
    <p:sldId id="8489" r:id="rId52"/>
    <p:sldId id="8490" r:id="rId53"/>
    <p:sldId id="8491" r:id="rId54"/>
    <p:sldId id="8492" r:id="rId55"/>
    <p:sldId id="8493" r:id="rId56"/>
    <p:sldId id="8494" r:id="rId57"/>
    <p:sldId id="8495" r:id="rId58"/>
    <p:sldId id="8496" r:id="rId59"/>
    <p:sldId id="8497" r:id="rId60"/>
    <p:sldId id="8498" r:id="rId61"/>
    <p:sldId id="8499" r:id="rId62"/>
    <p:sldId id="8500" r:id="rId63"/>
    <p:sldId id="8501" r:id="rId64"/>
    <p:sldId id="8502" r:id="rId65"/>
    <p:sldId id="8503" r:id="rId66"/>
    <p:sldId id="8504" r:id="rId67"/>
    <p:sldId id="8505" r:id="rId68"/>
    <p:sldId id="8506" r:id="rId69"/>
    <p:sldId id="8507" r:id="rId70"/>
    <p:sldId id="8508" r:id="rId71"/>
    <p:sldId id="8509" r:id="rId72"/>
    <p:sldId id="8510" r:id="rId73"/>
    <p:sldId id="8511" r:id="rId74"/>
    <p:sldId id="8512" r:id="rId75"/>
    <p:sldId id="8513" r:id="rId76"/>
    <p:sldId id="8514" r:id="rId77"/>
    <p:sldId id="8589" r:id="rId78"/>
    <p:sldId id="8590" r:id="rId79"/>
    <p:sldId id="8591" r:id="rId80"/>
    <p:sldId id="8592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9/26/2020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png"/><Relationship Id="rId5" Type="http://schemas.openxmlformats.org/officeDocument/2006/relationships/image" Target="../media/image32.wmf"/><Relationship Id="rId10" Type="http://schemas.openxmlformats.org/officeDocument/2006/relationships/image" Target="../media/image34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1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4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wmf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24.xml"/><Relationship Id="rId7" Type="http://schemas.openxmlformats.org/officeDocument/2006/relationships/image" Target="../media/image65.wmf"/><Relationship Id="rId2" Type="http://schemas.openxmlformats.org/officeDocument/2006/relationships/tags" Target="../tags/tag2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7.wmf"/><Relationship Id="rId5" Type="http://schemas.openxmlformats.org/officeDocument/2006/relationships/notesSlide" Target="../notesSlides/notesSlide19.xml"/><Relationship Id="rId10" Type="http://schemas.openxmlformats.org/officeDocument/2006/relationships/oleObject" Target="../embeddings/oleObject2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神经网络基础与移动推荐系统</a:t>
            </a:r>
            <a:br>
              <a:rPr lang="zh-CN" sz="3800" dirty="0">
                <a:ea typeface="宋体" panose="02010600030101010101" pitchFamily="2" charset="-122"/>
                <a:sym typeface="+mn-ea"/>
              </a:rPr>
            </a:b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Lesson-07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神经网络结构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神经网络：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由输入层，隐藏层，输出层组成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：隐藏层的层数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？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输入层（第0层）有2个神经元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隐藏层1（第1层）有3个神经元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隐藏层2（第2层）有2个神经元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输出层（第3层）有2个神经元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0" y="2219960"/>
            <a:ext cx="4984115" cy="26517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神经网络结构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神经网络的权重：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         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代表第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层的权重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下标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代表 下一层的第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个神经元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下标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代表 上一层的第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个神经元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604895"/>
            <a:ext cx="2662555" cy="2827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10" y="1614170"/>
            <a:ext cx="5088890" cy="3630295"/>
          </a:xfrm>
          <a:prstGeom prst="rect">
            <a:avLst/>
          </a:prstGeom>
        </p:spPr>
      </p:pic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796925" y="1975485"/>
          <a:ext cx="45275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6" imgW="254000" imgH="254000" progId="Equation.KSEE3">
                  <p:embed/>
                </p:oleObj>
              </mc:Choice>
              <mc:Fallback>
                <p:oleObj r:id="rId6" imgW="2540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6925" y="1975485"/>
                        <a:ext cx="45275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863840" y="5244465"/>
            <a:ext cx="3168015" cy="567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从输入层到第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层的信号传递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numpy</a:t>
            </a:r>
            <a:r>
              <a:rPr lang="zh-CN" altLang="zh-CN" dirty="0">
                <a:ea typeface="宋体" panose="02010600030101010101" pitchFamily="2" charset="-122"/>
              </a:rPr>
              <a:t>模拟前向传播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模拟神经网络的前向传播：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，初始化网络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层神经网络的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，定义激活函数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第一层，第二层的激活函数使用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sigmoid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输出层的激活函数使用 恒等函数，即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g(x)=x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前向传播比较简单，就是向量点乘（即加权求和），然后经过一个激活函数。最终输出预测结构Y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‘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。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863840" y="5244465"/>
            <a:ext cx="3168015" cy="567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从第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层到输出层的信号传递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60" y="1853565"/>
            <a:ext cx="5290185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" y="5782310"/>
            <a:ext cx="3429000" cy="295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numpy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模拟前向传播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初始化网络（初始权重和偏置）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def init_network():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 = dict()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network['W1'] = np.array([[0.1, 0.3, 0.5], [0.2, 0.4, 0.6]])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network['b1'] = np.array([0.1, 0.2, 0.3])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network['W2'] = np.array([[0.1, 0.4], [0.2, 0.5], [0.3, 0.6]])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network['b2'] = np.array([0.1, 0.2])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network['W3'] = np.array([[0.1, 0.3], [0.2, 0.4]])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network['b3'] = np.array([0.1, 0.2])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return network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211570" y="147447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sigmoid激活函数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def sigmoid(x):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return 1 / (1 + np.exp(-x))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恒等函数，作为输出层的激活函数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def identity_function(x):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return x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numpy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模拟前向传播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227445" y="1429385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初始化网络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network = init_network()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设置输入值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x = np.array([1.0, 0.5])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y = forward(network, 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print(y)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81420" y="5267960"/>
            <a:ext cx="254000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输出结果：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[0.31682708 0.69627909]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467995" y="133858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# 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def forward(network, 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W1, W2, W3 = network['W1'], network['W2'], network['W3']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b1, b2, b3 = network['b1'], network['b2'], network['b3']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a1 = np.dot(x, W1) + b1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z1 = sigmoid(a1)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a2 = np.dot(z1, W2) + b2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z2 = sigmoid(a2)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a3 = np.dot(z2, W3) + b3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y = identity_function(a3)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return 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4684395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什么是激活函数：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神经网络中的神经元接受上一层神经元的输出值作为输入值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输入层神经元节点会将输入属性值直接传递给下一层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在多层神经网络中，上层节点的输出和下层节点的输入之间具有一个函数关系，这个函数称为激活函数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5380990" y="1642110"/>
          <a:ext cx="6844030" cy="418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7610475" imgH="4724400" progId="Paint.Picture">
                  <p:embed/>
                </p:oleObj>
              </mc:Choice>
              <mc:Fallback>
                <p:oleObj r:id="rId3" imgW="7610475" imgH="47244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0990" y="1642110"/>
                        <a:ext cx="6844030" cy="418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 noGrp="1"/>
          </p:cNvSpPr>
          <p:nvPr/>
        </p:nvSpPr>
        <p:spPr>
          <a:xfrm>
            <a:off x="9585960" y="3930015"/>
            <a:ext cx="2087880" cy="614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374650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为什么需要激活函数：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如果不用激活函数，就相当于激励函数f(x) = x，此时每一层节点的输入都是上层输出的线性函数，那么无论神经网络有多少层，输出都是输入的线性组合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与没有隐藏层效果相当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引入非线性函数作为激励函数，这样神经网络表达能力会更加强大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不再是输入的线性组合，而是几乎可以逼近任意函数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5380990" y="1642110"/>
          <a:ext cx="6844030" cy="418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7610475" imgH="4724400" progId="Paint.Picture">
                  <p:embed/>
                </p:oleObj>
              </mc:Choice>
              <mc:Fallback>
                <p:oleObj r:id="rId3" imgW="7610475" imgH="47244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0990" y="1642110"/>
                        <a:ext cx="6844030" cy="418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 noGrp="1"/>
          </p:cNvSpPr>
          <p:nvPr/>
        </p:nvSpPr>
        <p:spPr>
          <a:xfrm>
            <a:off x="9585960" y="3930015"/>
            <a:ext cx="2087880" cy="614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170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输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入为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连续实值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，输出结果为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0和1之间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负无穷的输出结果为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，正无穷的输出结果为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def sigmoid(x):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s = 1 / (1 + np.exp(-x))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return s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def plot_sigmoid():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设置参数x（起点，终点，间距）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x = np.arange(-8, 8, 0.2)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y = sigmoid(x)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plt.plot(x, y)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plt.show()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30" y="1674495"/>
            <a:ext cx="5186680" cy="3905250"/>
          </a:xfrm>
          <a:prstGeom prst="rect">
            <a:avLst/>
          </a:prstGeom>
        </p:spPr>
      </p:pic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747713" y="2866390"/>
          <a:ext cx="158369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4" imgW="889000" imgH="393700" progId="Equation.KSEE3">
                  <p:embed/>
                </p:oleObj>
              </mc:Choice>
              <mc:Fallback>
                <p:oleObj r:id="rId4" imgW="8890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713" y="2866390"/>
                        <a:ext cx="1583690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609340" y="5642610"/>
            <a:ext cx="375412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sigmoid(4)=</a:t>
            </a:r>
            <a:r>
              <a:rPr sz="1800" dirty="0">
                <a:ea typeface="宋体" panose="02010600030101010101" pitchFamily="2" charset="-122"/>
                <a:sym typeface="+mn-ea"/>
              </a:rPr>
              <a:t>0.9820137900379085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81050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激活函数的导数：</a:t>
            </a: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令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724535" y="1769745"/>
          <a:ext cx="2077085" cy="9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3" imgW="889000" imgH="393700" progId="Equation.KSEE3">
                  <p:embed/>
                </p:oleObj>
              </mc:Choice>
              <mc:Fallback>
                <p:oleObj r:id="rId3" imgW="8890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535" y="1769745"/>
                        <a:ext cx="2077085" cy="932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1165860" y="2883853"/>
          <a:ext cx="1086485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5" imgW="609600" imgH="203200" progId="Equation.KSEE3">
                  <p:embed/>
                </p:oleObj>
              </mc:Choice>
              <mc:Fallback>
                <p:oleObj r:id="rId5" imgW="609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5860" y="2883853"/>
                        <a:ext cx="1086485" cy="367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786765" y="3472815"/>
          <a:ext cx="4617085" cy="266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7" imgW="2590800" imgH="1473200" progId="Equation.KSEE3">
                  <p:embed/>
                </p:oleObj>
              </mc:Choice>
              <mc:Fallback>
                <p:oleObj r:id="rId7" imgW="2590800" imgH="147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65" y="3472815"/>
                        <a:ext cx="4617085" cy="2663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401560" y="1571625"/>
            <a:ext cx="3884295" cy="4163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derivative_sigmoid(x):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s = 1 / (1 + np.exp(-x))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ds = s*(1-s)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return ds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绘制sigmoid函数的导数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plot_ds():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# 设置参数x（起点，终点，间距）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 = np.arange(-8, 8, 0.2)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y = derivative_sigmoid(x)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plt.plot(x, y)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plt.show()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在深度神经网络中梯度反向传递时导致梯度爆炸和梯度消失，其中梯度爆炸发生的概率很小，而梯度消失发生的概率较大</a:t>
            </a: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如果初始化神经网络的权值为 [0,1] 之间的随机值，由反向传播算法可知，梯度从后向前传播时，每传递一层梯度值都会减小为原来的0.25倍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如果神经网络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层数多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，那么梯度在多层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传播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后将变得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很小（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接近于0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即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梯度消失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当网络权值初始化为 (1,+∞) 区间内的值，则会出现梯度爆炸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0" y="1442720"/>
            <a:ext cx="5381625" cy="39719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激活函数的导数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907415" y="3221673"/>
          <a:ext cx="2534285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4" imgW="1422400" imgH="228600" progId="Equation.KSEE3">
                  <p:embed/>
                </p:oleObj>
              </mc:Choice>
              <mc:Fallback>
                <p:oleObj r:id="rId4" imgW="14224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7415" y="3221673"/>
                        <a:ext cx="2534285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>
                <a:ea typeface="宋体" panose="02010600030101010101" pitchFamily="2" charset="-122"/>
                <a:sym typeface="+mn-ea"/>
              </a:rPr>
              <a:t>梯度消失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梯度消失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的原因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假设有三个隐藏层，每层的神经元个数都是1，对应的非线性激活函数为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我们要更新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，就需要求出损失函数对于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的导数，如果初始化的神经网络权重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|w|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小于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当层数增多时，小于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的值不断相乘，最后就导致梯度消失的情况出现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同理，当权重|w|过大时，导致                       ，最后大于1的值不断相乘，就会产生梯度爆炸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05" y="1635760"/>
            <a:ext cx="4324350" cy="590550"/>
          </a:xfrm>
          <a:prstGeom prst="rect">
            <a:avLst/>
          </a:prstGeom>
        </p:spPr>
      </p:pic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949325" y="2580323"/>
          <a:ext cx="2670175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r:id="rId4" imgW="1498600" imgH="228600" progId="Equation.KSEE3">
                  <p:embed/>
                </p:oleObj>
              </mc:Choice>
              <mc:Fallback>
                <p:oleObj r:id="rId4" imgW="14986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325" y="2580323"/>
                        <a:ext cx="2670175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965" y="2504440"/>
            <a:ext cx="4263390" cy="31464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943090" y="548386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激活函数的导数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3345815" y="4784725"/>
          <a:ext cx="106108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r:id="rId7" imgW="723900" imgH="279400" progId="Equation.KSEE3">
                  <p:embed/>
                </p:oleObj>
              </mc:Choice>
              <mc:Fallback>
                <p:oleObj r:id="rId7" imgW="723900" imgH="279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5815" y="4784725"/>
                        <a:ext cx="1061085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616"/>
          <p:cNvGraphicFramePr>
            <a:graphicFrameLocks noChangeAspect="1"/>
          </p:cNvGraphicFramePr>
          <p:nvPr/>
        </p:nvGraphicFramePr>
        <p:xfrm>
          <a:off x="3775393" y="3472180"/>
          <a:ext cx="13779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r:id="rId9" imgW="939800" imgH="279400" progId="Equation.KSEE3">
                  <p:embed/>
                </p:oleObj>
              </mc:Choice>
              <mc:Fallback>
                <p:oleObj r:id="rId9" imgW="939800" imgH="279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5393" y="3472180"/>
                        <a:ext cx="137795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>
                <a:ea typeface="宋体" panose="02010600030101010101" pitchFamily="2" charset="-122"/>
                <a:sym typeface="+mn-ea"/>
              </a:rPr>
              <a:t>梯度消失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梯度消失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Vanishing Gradient Problem）：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当梯度小于1时，预测值与真实值之间的误差每传播一层会衰减一次，如果在深层模型中使用sigmoid作为激活函数，这种现象尤为明显，将导致模型收敛停滞不前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梯度消失发生时，接近于输出层的隐藏层由于其梯度相对正常，所以权值更新时也就相对正常，但是当越靠近输入层时，由于梯度消失，会导致靠近输入层的隐藏层权值更新缓慢或者停滞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这样就导致在训练时，只等价于后面几层的浅层网络的学习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95110" y="2014855"/>
            <a:ext cx="5429250" cy="2828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928995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Sigmoid 的 output 不是0均值，这样会导致后一层的神经元将得到上一层输出的非0均值的信号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当 x&gt;0, 对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求局部梯度都为正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反向传播中，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的更新，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要么都往正方向更新，要么都往负方向更新，使得收敛缓慢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常用于在二分类问题中，将输出结果映射到[0,1]。经常与二分类交叉熵损失一起使用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Sigmoid函数对中央区的信号增益较大，对两侧区的信号增益小，在信号的特征空间映射上，有很好的效果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从神经科学上来看，中央区属于神经元的兴奋态，两侧区属于神经元的抑制态，所以神经网络学习上，可以将重点特征推向中央区，将非重点特征推向两侧区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0" y="1442720"/>
            <a:ext cx="5381625" cy="39719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激活函数的导数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1361440" y="2578418"/>
          <a:ext cx="1358265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4" imgW="762000" imgH="228600" progId="Equation.KSEE3">
                  <p:embed/>
                </p:oleObj>
              </mc:Choice>
              <mc:Fallback>
                <p:oleObj r:id="rId4" imgW="762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1440" y="2578418"/>
                        <a:ext cx="1358265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y=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是奇函数，即图像过原点并且穿越第一、第三象限的严格单调递增曲线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定义域：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值域：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(-1, 1)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也称为双曲正切函数，函数曲线与Sigmoid函数相似, 可以通过缩放平移相互变换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963295" y="1671320"/>
          <a:ext cx="2014855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r:id="rId3" imgW="1130300" imgH="419100" progId="Equation.KSEE3">
                  <p:embed/>
                </p:oleObj>
              </mc:Choice>
              <mc:Fallback>
                <p:oleObj r:id="rId3" imgW="11303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3295" y="1671320"/>
                        <a:ext cx="2014855" cy="758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55" y="1581150"/>
            <a:ext cx="546735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# tanh函数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def tanh(x):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    y=(np.exp(x)-np.exp(-x))/(np.exp(x)+np.exp(-x))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    return y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print(tanh(4))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plot_tanh()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963295" y="1671320"/>
          <a:ext cx="2014855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3" imgW="1130300" imgH="419100" progId="Equation.KSEE3">
                  <p:embed/>
                </p:oleObj>
              </mc:Choice>
              <mc:Fallback>
                <p:oleObj r:id="rId3" imgW="11303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3295" y="1671320"/>
                        <a:ext cx="2014855" cy="758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55" y="1581150"/>
            <a:ext cx="5467350" cy="3914775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 noGrp="1"/>
          </p:cNvSpPr>
          <p:nvPr/>
        </p:nvSpPr>
        <p:spPr>
          <a:xfrm>
            <a:off x="2844165" y="5063490"/>
            <a:ext cx="2555875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0.9993292997390669</a:t>
            </a:r>
          </a:p>
        </p:txBody>
      </p:sp>
      <p:sp>
        <p:nvSpPr>
          <p:cNvPr id="11" name="右箭头 10"/>
          <p:cNvSpPr/>
          <p:nvPr/>
        </p:nvSpPr>
        <p:spPr>
          <a:xfrm>
            <a:off x="2265680" y="522097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38988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相比于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函数</a:t>
            </a:r>
            <a:r>
              <a:rPr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</a:t>
            </a:r>
            <a:r>
              <a:rPr sz="1800" dirty="0">
                <a:ea typeface="宋体" panose="02010600030101010101" pitchFamily="2" charset="-122"/>
                <a:sym typeface="+mn-ea"/>
              </a:rPr>
              <a:t>均值是０，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sigmoid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函数</a:t>
            </a:r>
            <a:r>
              <a:rPr sz="1800" dirty="0">
                <a:ea typeface="宋体" panose="02010600030101010101" pitchFamily="2" charset="-122"/>
                <a:sym typeface="+mn-ea"/>
              </a:rPr>
              <a:t>均值不为０就意味着自带了一个bias，在计算时是额外的负担，这会使得收敛变得更慢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在原点附近更接近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y=x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在几何变换运算中具有优势，比如在激活值较低时（也可以通过变换把结果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映射到</a:t>
            </a:r>
            <a:r>
              <a:rPr sz="1800" dirty="0">
                <a:ea typeface="宋体" panose="02010600030101010101" pitchFamily="2" charset="-122"/>
                <a:sym typeface="+mn-ea"/>
              </a:rPr>
              <a:t>[-1,1]之间，tanh在 [-1, 1]的范围内和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y=x</a:t>
            </a:r>
            <a:r>
              <a:rPr sz="1800" dirty="0">
                <a:ea typeface="宋体" panose="02010600030101010101" pitchFamily="2" charset="-122"/>
                <a:sym typeface="+mn-ea"/>
              </a:rPr>
              <a:t>  非常接近），可以利用indentity function的某些性质，直接进行矩阵运算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相比于</a:t>
            </a:r>
            <a:r>
              <a:rPr sz="1800" dirty="0">
                <a:ea typeface="宋体" panose="02010600030101010101" pitchFamily="2" charset="-122"/>
                <a:sym typeface="+mn-ea"/>
              </a:rPr>
              <a:t>Sigmoid函数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更容易训练，</a:t>
            </a:r>
            <a:r>
              <a:rPr sz="1800" dirty="0">
                <a:ea typeface="宋体" panose="02010600030101010101" pitchFamily="2" charset="-122"/>
                <a:sym typeface="+mn-ea"/>
              </a:rPr>
              <a:t>具有优越性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用于归一化回归问题，其输出在[-1，1]范围内。通常与L2损失一起使用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55" y="1581150"/>
            <a:ext cx="546735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tanh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Tanh</a:t>
            </a:r>
            <a:r>
              <a:rPr lang="zh-CN" altLang="en-US" dirty="0">
                <a:sym typeface="+mn-ea"/>
              </a:rPr>
              <a:t>函数是零中心化的，而</a:t>
            </a:r>
            <a:r>
              <a:rPr lang="en-US" altLang="zh-CN" dirty="0">
                <a:sym typeface="+mn-ea"/>
              </a:rPr>
              <a:t>sigmoid</a:t>
            </a:r>
            <a:r>
              <a:rPr lang="zh-CN" altLang="en-US" dirty="0">
                <a:sym typeface="+mn-ea"/>
              </a:rPr>
              <a:t>函数的输出恒大于</a:t>
            </a:r>
            <a:r>
              <a:rPr lang="en-US" altLang="zh-CN" dirty="0">
                <a:sym typeface="+mn-ea"/>
              </a:rPr>
              <a:t>0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30" y="1752600"/>
            <a:ext cx="2260023" cy="76373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3048000"/>
            <a:ext cx="3249757" cy="68580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71600"/>
            <a:ext cx="3810000" cy="29387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39000" y="381000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非零中心化的输出会使得其后一层的神经元的输入发生偏置偏移（</a:t>
            </a:r>
            <a:r>
              <a:rPr lang="en-US" altLang="zh-CN" sz="1600" dirty="0">
                <a:solidFill>
                  <a:srgbClr val="FF0000"/>
                </a:solidFill>
              </a:rPr>
              <a:t>bias shift</a:t>
            </a:r>
            <a:r>
              <a:rPr lang="zh-CN" altLang="en-US" sz="1600" dirty="0">
                <a:solidFill>
                  <a:srgbClr val="FF0000"/>
                </a:solidFill>
              </a:rPr>
              <a:t>），并进一步使得梯度下降的收敛速度变慢。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Relu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relu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单侧抑制，ReLU实现稀疏后的模型能够更好地挖掘相关特征，拟合训练数据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对于线性函数而言，ReLU的表达能力更强，尤其体现在深度网络中</a:t>
            </a: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而对于非线性函数而言，ReLU由于非负区间的梯度为常数，因此不存在梯度消失问题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，使得模型的收敛速度维持在一个稳定状态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943090" y="5350510"/>
            <a:ext cx="5081270" cy="547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relu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906145" y="1723708"/>
          <a:ext cx="2468245" cy="82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r:id="rId3" imgW="1384300" imgH="457200" progId="Equation.KSEE3">
                  <p:embed/>
                </p:oleObj>
              </mc:Choice>
              <mc:Fallback>
                <p:oleObj r:id="rId3" imgW="13843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145" y="1723708"/>
                        <a:ext cx="2468245" cy="827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60" y="1724025"/>
            <a:ext cx="4478020" cy="3410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激活函数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86815"/>
            <a:ext cx="5081270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激活函数的特点是非线性，而数据的分布绝大多数是非线性的，这样可以强化网络的学习能力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不同的激活函数特点不同，应用也不同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igmoid和tanh函数输出值在(0,1)和(-1,1)之间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适合处理概率值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会产生梯度消失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不适合深层网络训练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relu的有效导数是常数1，解决了深层网络中出现的梯度消失问题 =&gt;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更适合深层网络训练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6575" y="1946910"/>
            <a:ext cx="6575425" cy="2964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编写一个神经网络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92252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至此，我们完成了前向传播的模拟，对激活函数有了了解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一个完整的神经网络学习过程是怎样的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反向传播中的链式法则是什么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神经网络基础</a:t>
            </a:r>
            <a:endParaRPr lang="en-US" altLang="zh-CN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神经网络结构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激活函数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损失函数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反向传播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梯度下降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优化方法（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SGD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Adam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）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搭建神经网络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搭建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神经网络</a:t>
            </a:r>
            <a:endParaRPr lang="en-US" altLang="zh-CN" sz="1800" dirty="0"/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移动推荐系统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移动推荐系统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探索性数据分析</a:t>
            </a: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>
                <a:ea typeface="宋体" panose="02010600030101010101" pitchFamily="2" charset="-122"/>
                <a:sym typeface="+mn-ea"/>
              </a:rPr>
              <a:t>灵活使用dataframe</a:t>
            </a:r>
          </a:p>
          <a:p>
            <a:pPr lvl="0">
              <a:lnSpc>
                <a:spcPct val="150000"/>
              </a:lnSpc>
            </a:pPr>
            <a:r>
              <a:rPr lang="zh-CN" altLang="zh-CN" sz="1800">
                <a:ea typeface="宋体" panose="02010600030101010101" pitchFamily="2" charset="-122"/>
                <a:sym typeface="+mn-ea"/>
              </a:rPr>
              <a:t>时间函数使用</a:t>
            </a:r>
          </a:p>
          <a:p>
            <a:pPr lvl="0">
              <a:lnSpc>
                <a:spcPct val="150000"/>
              </a:lnSpc>
            </a:pPr>
            <a:r>
              <a:rPr lang="zh-CN" altLang="zh-CN" sz="1800">
                <a:ea typeface="宋体" panose="02010600030101010101" pitchFamily="2" charset="-122"/>
                <a:sym typeface="+mn-ea"/>
              </a:rPr>
              <a:t>分块读取海量数据</a:t>
            </a:r>
          </a:p>
          <a:p>
            <a:pPr lvl="0">
              <a:lnSpc>
                <a:spcPct val="150000"/>
              </a:lnSpc>
            </a:pPr>
            <a:r>
              <a:rPr lang="zh-CN" altLang="zh-CN" sz="1800">
                <a:ea typeface="宋体" panose="02010600030101010101" pitchFamily="2" charset="-122"/>
                <a:sym typeface="+mn-ea"/>
              </a:rPr>
              <a:t>特征工程</a:t>
            </a: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zh-CN" altLang="en-US" sz="180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编写一个神经网络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7731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编写神经网络步骤：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，定义网络结构（指定输入层、隐藏层、输出层的大小）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，初始化模型参数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，循环操作：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3.1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执行前向传播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3.2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计算损失函数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3.3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执行后向传播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3.4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权值更新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76440" y="1322705"/>
            <a:ext cx="4252595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数据源：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样本大小为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64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输入层维度为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1000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输出层维度为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隐藏层维度为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100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数据通过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numpy.random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随机生成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计算损失函数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7731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损失函数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Loss Function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用来衡量模型预测值与真实值不一致的程度，是一个非负实数函数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如果我们想要衡量神经网络对于两个类别的分类能力，可以使用二分类交叉熵损失函数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binary crossentropy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4255770"/>
            <a:ext cx="3324225" cy="8286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73825" y="146621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平均绝对误差（Mean Absolute Error，MAE）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若有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个数据，第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个数据下的真实值表示为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,拟合曲线在第个值下的值为 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yi_hat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, MAE表示为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均方误差（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Mean Squared Error, MSE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考虑到拟合直线与真实值的面积误差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6997065" y="3061336"/>
          <a:ext cx="230949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r:id="rId4" imgW="1295400" imgH="431800" progId="Equation.KSEE3">
                  <p:embed/>
                </p:oleObj>
              </mc:Choice>
              <mc:Fallback>
                <p:oleObj r:id="rId4" imgW="12954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7065" y="3061336"/>
                        <a:ext cx="2309495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7263765" y="5084446"/>
          <a:ext cx="262699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r:id="rId6" imgW="1473200" imgH="431800" progId="Equation.KSEE3">
                  <p:embed/>
                </p:oleObj>
              </mc:Choice>
              <mc:Fallback>
                <p:oleObj r:id="rId6" imgW="1473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3765" y="5084446"/>
                        <a:ext cx="2626995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反向传播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35305" y="1148715"/>
            <a:ext cx="7372985" cy="5278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假设，我们要卖一辆汽车 ，价格为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万，购置税为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10%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，一次购买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辆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汽车单价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5</a:t>
            </a:r>
            <a:r>
              <a:rPr sz="1800" dirty="0">
                <a:ea typeface="宋体" panose="02010600030101010101" pitchFamily="2" charset="-122"/>
                <a:sym typeface="+mn-ea"/>
              </a:rPr>
              <a:t>0万，最终需要支付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110</a:t>
            </a:r>
            <a:r>
              <a:rPr sz="1800" dirty="0">
                <a:ea typeface="宋体" panose="02010600030101010101" pitchFamily="2" charset="-122"/>
                <a:sym typeface="+mn-ea"/>
              </a:rPr>
              <a:t>万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。</a:t>
            </a:r>
            <a:r>
              <a:rPr sz="1800" dirty="0">
                <a:ea typeface="宋体" panose="02010600030101010101" pitchFamily="2" charset="-122"/>
                <a:sym typeface="+mn-ea"/>
              </a:rPr>
              <a:t>现在想知道汽车单价每波动1万，对最终支付价格的影响是多少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从右向左依次求导，得到的值分别为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①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110</a:t>
            </a:r>
            <a:r>
              <a:rPr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110</a:t>
            </a:r>
            <a:r>
              <a:rPr sz="1800" dirty="0">
                <a:ea typeface="宋体" panose="02010600030101010101" pitchFamily="2" charset="-122"/>
                <a:sym typeface="+mn-ea"/>
              </a:rPr>
              <a:t>=1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②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110</a:t>
            </a:r>
            <a:r>
              <a:rPr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100</a:t>
            </a:r>
            <a:r>
              <a:rPr sz="1800" dirty="0">
                <a:ea typeface="宋体" panose="02010600030101010101" pitchFamily="2" charset="-122"/>
                <a:sym typeface="+mn-ea"/>
              </a:rPr>
              <a:t>=1.1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③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100</a:t>
            </a:r>
            <a:r>
              <a:rPr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5</a:t>
            </a:r>
            <a:r>
              <a:rPr sz="1800" dirty="0">
                <a:ea typeface="宋体" panose="02010600030101010101" pitchFamily="2" charset="-122"/>
                <a:sym typeface="+mn-ea"/>
              </a:rPr>
              <a:t>0=2</a:t>
            </a: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15" y="2084705"/>
            <a:ext cx="2569210" cy="10966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477510" y="2390775"/>
            <a:ext cx="494030" cy="48450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8" name="直接箭头连接符 7"/>
          <p:cNvCxnSpPr>
            <a:endCxn id="7" idx="2"/>
          </p:cNvCxnSpPr>
          <p:nvPr/>
        </p:nvCxnSpPr>
        <p:spPr>
          <a:xfrm>
            <a:off x="4162425" y="2632710"/>
            <a:ext cx="1315085" cy="635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tent Placeholder 2"/>
          <p:cNvSpPr txBox="1">
            <a:spLocks noGrp="1"/>
          </p:cNvSpPr>
          <p:nvPr/>
        </p:nvSpPr>
        <p:spPr>
          <a:xfrm>
            <a:off x="5612130" y="2333625"/>
            <a:ext cx="357505" cy="5003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accent1"/>
                </a:solidFill>
                <a:ea typeface="宋体" panose="02010600030101010101" pitchFamily="2" charset="-122"/>
                <a:sym typeface="+mn-ea"/>
              </a:rPr>
              <a:t>X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061075" y="2632710"/>
            <a:ext cx="1136650" cy="635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椭圆 10"/>
          <p:cNvSpPr/>
          <p:nvPr/>
        </p:nvSpPr>
        <p:spPr>
          <a:xfrm>
            <a:off x="7226300" y="2380615"/>
            <a:ext cx="494030" cy="48450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7360920" y="2323465"/>
            <a:ext cx="357505" cy="5003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accent1"/>
                </a:solidFill>
                <a:ea typeface="宋体" panose="02010600030101010101" pitchFamily="2" charset="-122"/>
                <a:sym typeface="+mn-ea"/>
              </a:rPr>
              <a:t>X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7908290" y="2633345"/>
            <a:ext cx="1136650" cy="635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箭头连接符 13"/>
          <p:cNvCxnSpPr/>
          <p:nvPr/>
        </p:nvCxnSpPr>
        <p:spPr>
          <a:xfrm flipV="1">
            <a:off x="4162425" y="2875280"/>
            <a:ext cx="1315085" cy="675640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Content Placeholder 2"/>
          <p:cNvSpPr txBox="1">
            <a:spLocks noGrp="1"/>
          </p:cNvSpPr>
          <p:nvPr/>
        </p:nvSpPr>
        <p:spPr>
          <a:xfrm>
            <a:off x="4572000" y="2122805"/>
            <a:ext cx="789940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50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Content Placeholder 2"/>
          <p:cNvSpPr txBox="1">
            <a:spLocks noGrp="1"/>
          </p:cNvSpPr>
          <p:nvPr/>
        </p:nvSpPr>
        <p:spPr>
          <a:xfrm>
            <a:off x="4600575" y="3107055"/>
            <a:ext cx="789940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" name="Content Placeholder 2"/>
          <p:cNvSpPr txBox="1">
            <a:spLocks noGrp="1"/>
          </p:cNvSpPr>
          <p:nvPr/>
        </p:nvSpPr>
        <p:spPr>
          <a:xfrm>
            <a:off x="2927350" y="3431540"/>
            <a:ext cx="1007745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购买数量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" name="Content Placeholder 2"/>
          <p:cNvSpPr txBox="1">
            <a:spLocks noGrp="1"/>
          </p:cNvSpPr>
          <p:nvPr/>
        </p:nvSpPr>
        <p:spPr>
          <a:xfrm>
            <a:off x="6566535" y="3114675"/>
            <a:ext cx="789940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1.1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911215" y="2875280"/>
            <a:ext cx="1315085" cy="675640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ontent Placeholder 2"/>
          <p:cNvSpPr txBox="1">
            <a:spLocks noGrp="1"/>
          </p:cNvSpPr>
          <p:nvPr/>
        </p:nvSpPr>
        <p:spPr>
          <a:xfrm>
            <a:off x="5072380" y="3415030"/>
            <a:ext cx="1007745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购置税</a:t>
            </a: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6339205" y="2113280"/>
            <a:ext cx="789940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100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2" name="Content Placeholder 2"/>
          <p:cNvSpPr txBox="1">
            <a:spLocks noGrp="1"/>
          </p:cNvSpPr>
          <p:nvPr/>
        </p:nvSpPr>
        <p:spPr>
          <a:xfrm>
            <a:off x="8081645" y="2122805"/>
            <a:ext cx="789940" cy="43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110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315" y="2089785"/>
            <a:ext cx="1216025" cy="1341755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5229860" y="582422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6465570" y="5074285"/>
            <a:ext cx="3883025" cy="12846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最终价格相对于汽车单价的导数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为</a:t>
            </a:r>
            <a:r>
              <a:rPr sz="1800" dirty="0">
                <a:ea typeface="宋体" panose="02010600030101010101" pitchFamily="2" charset="-122"/>
                <a:sym typeface="+mn-ea"/>
              </a:rPr>
              <a:t>①×②×③=2.2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7933690" y="2789555"/>
            <a:ext cx="946785" cy="635"/>
          </a:xfrm>
          <a:prstGeom prst="straightConnector1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ontent Placeholder 2"/>
          <p:cNvSpPr txBox="1">
            <a:spLocks noGrp="1"/>
          </p:cNvSpPr>
          <p:nvPr/>
        </p:nvSpPr>
        <p:spPr>
          <a:xfrm>
            <a:off x="8243570" y="2685415"/>
            <a:ext cx="571500" cy="3054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095365" y="2760345"/>
            <a:ext cx="946785" cy="635"/>
          </a:xfrm>
          <a:prstGeom prst="straightConnector1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Content Placeholder 2"/>
          <p:cNvSpPr txBox="1">
            <a:spLocks noGrp="1"/>
          </p:cNvSpPr>
          <p:nvPr/>
        </p:nvSpPr>
        <p:spPr>
          <a:xfrm>
            <a:off x="6377940" y="2665095"/>
            <a:ext cx="571500" cy="3054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1.1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4283075" y="2759710"/>
            <a:ext cx="946785" cy="635"/>
          </a:xfrm>
          <a:prstGeom prst="straightConnector1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Content Placeholder 2"/>
          <p:cNvSpPr txBox="1">
            <a:spLocks noGrp="1"/>
          </p:cNvSpPr>
          <p:nvPr/>
        </p:nvSpPr>
        <p:spPr>
          <a:xfrm>
            <a:off x="4510405" y="2655570"/>
            <a:ext cx="561975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2.2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animBg="1"/>
      <p:bldP spid="25" grpId="0" animBg="1"/>
      <p:bldP spid="25" grpId="1"/>
      <p:bldP spid="27" grpId="0" animBg="1"/>
      <p:bldP spid="27" grpId="1"/>
      <p:bldP spid="29" grpId="0" animBg="1"/>
      <p:bldP spid="29" grpId="1"/>
      <p:bldP spid="31" grpId="0" animBg="1"/>
      <p:bldP spid="3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反向传播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7731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反向传播（backpropagation）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梯度下降需要每一层都有明确的误差才能更新参数，所以接下来的重点是如何将输出层的误差反向传播给隐藏层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对隐藏层第一个节点c作误差分析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Thinking: 节点c的误差</a:t>
            </a:r>
            <a:r>
              <a:rPr lang="zh-CN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和输出层的哪个节点有关？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节点c的误差和输出层的节点e和f有关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节点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的误差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节点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的误差 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10" y="2109470"/>
            <a:ext cx="5181600" cy="2638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-2147482616"/>
              <p:cNvSpPr txBox="1"/>
              <p:nvPr/>
            </p:nvSpPr>
            <p:spPr>
              <a:xfrm>
                <a:off x="2228850" y="4772025"/>
                <a:ext cx="3714750" cy="827088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对象 -21474826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50" y="4772025"/>
                <a:ext cx="3714750" cy="827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616"/>
              <p:cNvSpPr txBox="1"/>
              <p:nvPr/>
            </p:nvSpPr>
            <p:spPr>
              <a:xfrm>
                <a:off x="2190750" y="5789613"/>
                <a:ext cx="3738563" cy="82867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-21474826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0" y="5789613"/>
                <a:ext cx="3738563" cy="82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反向传播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7731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反向传播（backpropagation）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使用矩阵相乘的形式，求解隐藏层的误差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忽略掉分母部分，重新改成矩阵形式为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0" y="2109470"/>
            <a:ext cx="5181600" cy="2638425"/>
          </a:xfrm>
          <a:prstGeom prst="rect">
            <a:avLst/>
          </a:prstGeom>
        </p:spPr>
      </p:pic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779780" y="2459991"/>
          <a:ext cx="4123055" cy="160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r:id="rId4" imgW="2311400" imgH="889000" progId="Equation.KSEE3">
                  <p:embed/>
                </p:oleObj>
              </mc:Choice>
              <mc:Fallback>
                <p:oleObj r:id="rId4" imgW="2311400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780" y="2459991"/>
                        <a:ext cx="4123055" cy="160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1095693" y="4681221"/>
          <a:ext cx="2854960" cy="873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r:id="rId6" imgW="1600200" imgH="482600" progId="Equation.KSEE3">
                  <p:embed/>
                </p:oleObj>
              </mc:Choice>
              <mc:Fallback>
                <p:oleObj r:id="rId6" imgW="1600200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5693" y="4681221"/>
                        <a:ext cx="2854960" cy="873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1540193" y="6026151"/>
          <a:ext cx="1427480" cy="43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r:id="rId8" imgW="800100" imgH="241300" progId="Equation.KSEE3">
                  <p:embed/>
                </p:oleObj>
              </mc:Choice>
              <mc:Fallback>
                <p:oleObj r:id="rId8" imgW="800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0193" y="6026151"/>
                        <a:ext cx="1427480" cy="436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/>
        </p:nvSpPr>
        <p:spPr>
          <a:xfrm rot="5400000">
            <a:off x="2044065" y="567563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76420" y="5075555"/>
            <a:ext cx="596074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Calibri" panose="020F0502020204030204"/>
              </a:rPr>
              <a:t>权重矩阵在反向传播的过程中同样扮演着传递的作用。前向传播：传递输入信号；反向传播：传递输出的误差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输出层误差在转置权重矩阵的帮助下，传递到了隐藏层，用来更新与隐藏层相连的权重矩阵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优化方法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21740"/>
            <a:ext cx="622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</a:rPr>
              <a:t>SGD</a:t>
            </a:r>
            <a:r>
              <a:rPr lang="zh-CN" sz="1600" dirty="0">
                <a:ea typeface="宋体" panose="02010600030101010101" pitchFamily="2" charset="-122"/>
              </a:rPr>
              <a:t>，算法收敛速度快，但容易收敛到局部最优。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SGD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的缺点是</a:t>
            </a:r>
            <a:r>
              <a:rPr sz="1600" dirty="0">
                <a:ea typeface="宋体" panose="02010600030101010101" pitchFamily="2" charset="-122"/>
                <a:sym typeface="+mn-ea"/>
              </a:rPr>
              <a:t>更新方向依赖于当前batch计算出的梯度，因而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很</a:t>
            </a:r>
            <a:r>
              <a:rPr sz="1600" dirty="0">
                <a:ea typeface="宋体" panose="02010600030101010101" pitchFamily="2" charset="-122"/>
                <a:sym typeface="+mn-ea"/>
              </a:rPr>
              <a:t>不稳定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Momentum，借用了物理中的动量概念，更新的时候在一定程度上保留之前更新的方向，同时利用当前batch的梯度微调最终的更新方向，即模拟了运动惯性。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Adagrad，自适应梯度算法，能够在训练中自动的对learning rate进行调整，对于出现频率较低参数采用较大的α更新，对于出现频率较高的参数采用较小的α更新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RMSprop，均方根传播，</a:t>
            </a:r>
            <a:r>
              <a:rPr lang="zh-CN" sz="1600" dirty="0">
                <a:ea typeface="宋体" panose="02010600030101010101" pitchFamily="2" charset="-122"/>
              </a:rPr>
              <a:t>Adagrad会累加之前所有的梯度平方，而RMSprop仅仅是计算对应的平均值，可以缓解Adagrad算法学习率下降较快的问题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Adam， 结合了 AdaGrad 和 RMSProp 算法最优的性能，它还是能提供解决稀疏梯度和噪声问题的优化方法，在深度学习中使用较多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885" y="1828165"/>
            <a:ext cx="4476750" cy="4327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使用numpy实现一个神经网络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84530" y="1158240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n为样本大小，d_in为输入维度,d_out为输出维度,h为隐藏层维度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n, d_in, h, d_out = 64, 1000, 100, 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随机生成数据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x = np.random.randn(n, d_in)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y = np.random.randn(n, d_out)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随机初始化权重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输入层到隐藏层的权重（1000，100）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w1 = np.random.randn(d_in, h)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隐藏层到输出层的权重（100，10）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w2 = np.random.randn(h, d_out)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设置学习率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learning_rate = 1e-6</a:t>
            </a: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97955" y="113220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500次迭代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for t in range(500):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前向传播，输出层到隐藏层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temp = np.dot(x, w1)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relu激活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temp_relu = np.maximum(temp, 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隐藏层到输出层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y_pred = np.dot(temp_relu, w2)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计算损失函数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loss = np.square(y_pred - y).sum()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print(t, loss)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使用numpy实现一个神经网络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84530" y="1120140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反向传播，基于loss 计算w1和w2的梯度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grad_y_pred = 2.0 * (y_pred - 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计算w2梯度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grad_w2 = np.dot(temp_relu.T, grad_y_pred)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grad_temp_relu = np.dot(grad_y_pred, w2.T)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grad_temp = grad_temp_relu.copy()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relu的反向传播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grad_temp[temp&lt;0] = 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计算w1梯度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grad_w1 = np.dot(x.T, grad_temp)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# 更新权重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w1 -= learning_rate * grad_w1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    w2 -= learning_rate * grad_w2</a:t>
            </a: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97955" y="1341755"/>
            <a:ext cx="546925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输出结果：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0 33741752.70739046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1 32526324.03990554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2 35921408.78726808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3 37432144.99418263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4 32358162.28381385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5 21746940.0623542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...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497 8.989719510605931e-06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498 8.625425286417376e-06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499 8.275900748871034e-06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使用numpy实现神经网络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291590"/>
            <a:ext cx="4957445" cy="435165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编写神经网络，完成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boston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房价预测问题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）数据加载：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from sklearn.datasets import load_boston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）网络结构：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l1 = Linear(X, W1, b1)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s1 =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Relu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(l1)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l2 = Linear(s1, W2, b2)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cost = MSE(y, l2)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隐藏层维度为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29705" y="1915795"/>
            <a:ext cx="528129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指标	含义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CRIM	城镇人均犯罪率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ZN	住宅用地比例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INDUS	非零售商业用地比例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CHAS	CHAS变量，0或者1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NOX	一氧化氮浓度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RM	每个住宅的平均房间数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AGE	1940年以前自用房屋的比例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DIS	距离五个波士顿就业中心的加权距离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RAD	距离高速公路的便捷指数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TAX	该地区每一万美元的不动产税率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PRTATIO	该地区教师学生比例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	该地区黑人比例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LSTAT	该地区中低收入阶层比例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神经网络原理）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前馈神经网络通过下面公式进行信息传播。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前馈计算：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303937"/>
            <a:ext cx="2590800" cy="10258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05400"/>
            <a:ext cx="7877165" cy="571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1</a:t>
            </a:r>
            <a:r>
              <a:rPr sz="4800" dirty="0"/>
              <a:t>/</a:t>
            </a:r>
            <a:r>
              <a:rPr lang="en-US" altLang="zh-CN" sz="4800" dirty="0"/>
              <a:t>2</a:t>
            </a:r>
            <a:r>
              <a:rPr lang="zh-CN" altLang="en-US" sz="4800" dirty="0"/>
              <a:t>  神经网络基础</a:t>
            </a:r>
            <a:br>
              <a:rPr lang="zh-CN" altLang="en-US" sz="4800" dirty="0"/>
            </a:br>
            <a:endParaRPr lang="zh-CN" altLang="zh-CN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神经网络原理）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25" y="1825625"/>
            <a:ext cx="5415915" cy="4351655"/>
          </a:xfrm>
          <a:prstGeom prst="rect">
            <a:avLst/>
          </a:prstGeom>
        </p:spPr>
      </p:pic>
      <p:sp>
        <p:nvSpPr>
          <p:cNvPr id="4" name="内容占位符 4"/>
          <p:cNvSpPr>
            <a:spLocks noGrp="1"/>
          </p:cNvSpPr>
          <p:nvPr/>
        </p:nvSpPr>
        <p:spPr>
          <a:xfrm>
            <a:off x="838200" y="133667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en-US" dirty="0">
                <a:sym typeface="+mn-ea"/>
              </a:rPr>
              <a:t>深层前馈神经网络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神经网络原理）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内容占位符 4"/>
          <p:cNvSpPr>
            <a:spLocks noGrp="1"/>
          </p:cNvSpPr>
          <p:nvPr/>
        </p:nvSpPr>
        <p:spPr>
          <a:xfrm>
            <a:off x="838200" y="133667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en-US" dirty="0">
                <a:sym typeface="+mn-ea"/>
              </a:rPr>
              <a:t>应用到机器学习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3"/>
            <a:stretch>
              <a:fillRect l="-778" t="-1728" r="-361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19" name="图片 1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58" y="2873810"/>
            <a:ext cx="3271243" cy="7075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638800" y="3505200"/>
            <a:ext cx="8082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15200" y="43434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神经网络</a:t>
            </a:r>
          </a:p>
        </p:txBody>
      </p:sp>
      <p:cxnSp>
        <p:nvCxnSpPr>
          <p:cNvPr id="11" name="直接连接符 10"/>
          <p:cNvCxnSpPr>
            <a:endCxn id="9" idx="0"/>
          </p:cNvCxnSpPr>
          <p:nvPr/>
        </p:nvCxnSpPr>
        <p:spPr>
          <a:xfrm>
            <a:off x="5943600" y="3505200"/>
            <a:ext cx="2079486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158770" y="3581401"/>
            <a:ext cx="2080231" cy="3809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03506" y="4343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分类器</a:t>
            </a:r>
          </a:p>
        </p:txBody>
      </p:sp>
      <p:cxnSp>
        <p:nvCxnSpPr>
          <p:cNvPr id="16" name="直接连接符 15"/>
          <p:cNvCxnSpPr>
            <a:stCxn id="14" idx="0"/>
          </p:cNvCxnSpPr>
          <p:nvPr/>
        </p:nvCxnSpPr>
        <p:spPr>
          <a:xfrm flipV="1">
            <a:off x="4957505" y="3619499"/>
            <a:ext cx="1037359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神经网络原理）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965200" y="1952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en-US" dirty="0"/>
              <a:t>前馈神经网络的训练过程可以分为以下三步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前向计算</a:t>
            </a:r>
            <a:r>
              <a:rPr lang="zh-CN" altLang="en-US" sz="2800" dirty="0"/>
              <a:t>每一层的状态和激活值，直到最后一层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反向计算</a:t>
            </a:r>
            <a:r>
              <a:rPr lang="zh-CN" altLang="en-US" sz="2800" dirty="0"/>
              <a:t>每一层的参数的偏导数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更新参数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dirty="0">
                <a:ea typeface="宋体" panose="02010600030101010101" pitchFamily="2" charset="-122"/>
                <a:sym typeface="+mn-ea"/>
              </a:rPr>
              <a:t>基础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23645"/>
            <a:ext cx="53092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400" dirty="0">
                <a:ea typeface="宋体" panose="02010600030101010101" pitchFamily="2" charset="-122"/>
                <a:sym typeface="+mn-ea"/>
              </a:rPr>
              <a:t>张量(Tensors)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作用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之一</a:t>
            </a:r>
            <a:r>
              <a:rPr sz="1400" dirty="0">
                <a:ea typeface="宋体" panose="02010600030101010101" pitchFamily="2" charset="-122"/>
                <a:sym typeface="+mn-ea"/>
              </a:rPr>
              <a:t>是代替 Numpy 库，Tensors张量，相当于 Numpy 的多维数组(ndarrays)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两者的区别就是 Tensors 可以应用到 GPU 上加快计算速度。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import torch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x = torch.Tensor([[1, 2, 3], [4, 5, 6], [7, 8, 9]])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print(x)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x=torch.zeros(3)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print(x)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a = np.ones(3)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x = torch.from_numpy(a)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print(x)</a:t>
            </a:r>
          </a:p>
          <a:p>
            <a:pPr marL="0" indent="0">
              <a:lnSpc>
                <a:spcPct val="150000"/>
              </a:lnSpc>
              <a:buNone/>
            </a:pP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7320" y="4458335"/>
            <a:ext cx="195072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tensor([[1., 2., 3.],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[4., 5., 6.],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[7., 8., 9.]])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tensor([0., 0., 0.])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tensor([1., 1., 1.], dtype=torch.float64)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120765" y="1397000"/>
            <a:ext cx="56978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Tensor.narrow 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或 </a:t>
            </a:r>
            <a:r>
              <a:rPr sz="1400" dirty="0">
                <a:ea typeface="宋体" panose="02010600030101010101" pitchFamily="2" charset="-122"/>
                <a:sym typeface="+mn-ea"/>
              </a:rPr>
              <a:t>torch.narrow(input, dim, start, length) → Tensor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取变量x的第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dim</a:t>
            </a:r>
            <a:r>
              <a:rPr sz="1400" dirty="0">
                <a:ea typeface="宋体" panose="02010600030101010101" pitchFamily="2" charset="-122"/>
                <a:sym typeface="+mn-ea"/>
              </a:rPr>
              <a:t>维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，</a:t>
            </a:r>
            <a:r>
              <a:rPr sz="1400" dirty="0">
                <a:ea typeface="宋体" panose="02010600030101010101" pitchFamily="2" charset="-122"/>
                <a:sym typeface="+mn-ea"/>
              </a:rPr>
              <a:t>从索引start开始到(start+length-1)范围的值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x = torch.Tensor([[1, 2, 3], [4, 5, 6], [7, 8, 9]])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print(x.narrow(0,0,3))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print(x.narrow(0,1,2))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print(x.narrow(1,1,2))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20765" y="4406900"/>
            <a:ext cx="195072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tensor([[1., 2., 3.],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[4., 5., 6.],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[7., 8., 9.]])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tensor([[4., 5., 6.],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[7., 8., 9.]])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tensor([[2., 3.],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[5., 6.],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[8., 9.]])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dirty="0">
                <a:ea typeface="宋体" panose="02010600030101010101" pitchFamily="2" charset="-122"/>
                <a:sym typeface="+mn-ea"/>
              </a:rPr>
              <a:t>基础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157595" y="1325880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将Tensor a转换为3行2列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temp = a.view(3,2)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数据Tensor temp的大小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print(temp.size())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将多行tensor拼接成一行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print(temp.view(1, -1))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将多个tensor拼接成一列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print(temp.view(-1, 1))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02065" y="2343785"/>
            <a:ext cx="25273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torch.Size([3, 2])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tensor([[1., 2., 3., 4., 5., 6.]])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[2.],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[3.],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[4.],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[5.],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[6.]])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1985" y="1373505"/>
            <a:ext cx="4077335" cy="3444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285750" indent="-285750" algn="l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sz="1400" dirty="0">
                <a:ea typeface="宋体" panose="02010600030101010101" pitchFamily="2" charset="-122"/>
                <a:sym typeface="+mn-ea"/>
              </a:rPr>
              <a:t>关于Tensor.view</a:t>
            </a: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作用是将Tensor的形状进行转换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，即维度转换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a=torch.Tensor([[[1,2,3],[4,5,6]]])</a:t>
            </a: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b=torch.Tensor([1,2,3,4,5,6])</a:t>
            </a: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print(a.view(1,6))</a:t>
            </a: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print(b.view(1,6))</a:t>
            </a:r>
          </a:p>
          <a:p>
            <a:pPr marL="0" algn="l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print(a.view(3,2))</a:t>
            </a: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1985" y="4994275"/>
            <a:ext cx="3048635" cy="1167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tensor([[1., 2., 3., 4., 5., 6.]])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tensor([[1., 2., 3., 4., 5., 6.]])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tensor([[1., 2.],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[3., 4.],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[5., 6.]])</a:t>
            </a: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4826000" y="4994275"/>
          <a:ext cx="7130415" cy="153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unsqueeze()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升维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在指定位置上增加维度，并指定维度为</a:t>
                      </a:r>
                      <a:r>
                        <a:rPr lang="en-US" altLang="zh-CN" sz="18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squeeze()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降维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删除指定维度，如果该维度为</a:t>
                      </a:r>
                      <a:r>
                        <a:rPr lang="en-US" altLang="zh-CN" sz="1800"/>
                        <a:t>1</a:t>
                      </a:r>
                      <a:r>
                        <a:rPr lang="zh-CN" altLang="en-US" sz="1800">
                          <a:ea typeface="宋体" panose="02010600030101010101" pitchFamily="2" charset="-122"/>
                        </a:rPr>
                        <a:t>，则删除成功，否则数据保持不变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dirty="0">
                <a:ea typeface="宋体" panose="02010600030101010101" pitchFamily="2" charset="-122"/>
                <a:sym typeface="+mn-ea"/>
              </a:rPr>
              <a:t>基础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137920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Tensor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运算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import torch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x = torch.Tensor([[1, 2, 3], [4, 5, 6], [7, 8, 9]])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 求幂运算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print(x.pow(-1.0))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print(x.pow(2.0))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 按列求和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print(x.sum(dim = 0))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print(torch.sum(x, 0))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 按行求和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print(x.sum(dim = 1))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print(torch.sum(x, 1))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 按行求和，求导数，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temp = x.sum(dim = 1).pow(-1.0)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print(temp)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# 对角矩阵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print(temp.diag_embed())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6010" y="1365250"/>
            <a:ext cx="4486275" cy="5804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tensor([[1.0000, 0.5000, 0.3333],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[0.2500, 0.2000, 0.1667],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[0.1429, 0.1250, 0.1111]])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tensor([[ 1.,  4.,  9.],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[16., 25., 36.],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[49., 64., 81.]])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tensor([12., 15., 18.])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tensor([12., 15., 18.])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tensor([ 6., 15., 24.])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tensor([ 6., 15., 24.])</a:t>
            </a: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tensor([0.1667, 0.0667, 0.0417])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tensor([[0.1667, 0.0000, 0.0000],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        [0.0000, 0.0667, 0.0000],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        [0.0000, 0.0000, 0.0417]])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eaLnBrk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dirty="0">
                <a:ea typeface="宋体" panose="02010600030101010101" pitchFamily="2" charset="-122"/>
                <a:sym typeface="+mn-ea"/>
              </a:rPr>
              <a:t>基础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176020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torch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功能函数</a:t>
            </a: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import torch.nn as nn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import torch.nn.functional as F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nn.xxx和nn.functional.xxx的实际功能是相同的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F.conv1d(input, weight, bias=None, stride=1, padding=0, dilation=1, groups=1) → Tensor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对由多个输入平面组成的输入信号进行一维卷积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F.conv2d(input, weight, bias=None, stride=1, padding=0, dilation=1, groups=1) → Tensor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对由多个输入平面组成的输入图像应用二维卷积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F.relu(input, inplace=False) → Tensor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使用激活函数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relu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76290" y="1223645"/>
            <a:ext cx="6543040" cy="40246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228600" indent="-228600"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F.max_pool1d(*args, **kwargs)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在由多个输入平面组成的输入信号上应用1D 最大池化.</a:t>
            </a:r>
          </a:p>
          <a:p>
            <a:pPr marL="228600" indent="-228600"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F.max_pool2d(*args, **kwargs)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在由多个输入平面组成的输入信号上应用2D 最大池化.</a:t>
            </a:r>
          </a:p>
          <a:p>
            <a:pPr marL="228600" indent="-228600"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F.dropout(input, p=0.5, training=True, inplace=False)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在训练过程中, 使用伯努利分布的样本, 随机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用概率p将输入张量的元素归零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，丢掉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概率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 默认值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0.5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training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如果 True 使用 dropout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默认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True</a:t>
            </a:r>
          </a:p>
          <a:p>
            <a:pPr algn="l" hangingPunct="1">
              <a:lnSpc>
                <a:spcPct val="150000"/>
              </a:lnSpc>
              <a:spcBef>
                <a:spcPts val="1000"/>
              </a:spcBef>
              <a:buFont typeface="Arial" panose="020B0604020202020204"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inplace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如果设置为 True, 将会原地操作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默认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False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450850" y="1278255"/>
            <a:ext cx="49707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自定义神经网络进行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boston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房价预测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 housing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https://www.kaggle.com/vikrishnan/boston-house-prices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编写神经网络步骤：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，定义网络结构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，初始化模型参数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，循环操作：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3.1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执行前向传播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3.2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计算损失函数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3.3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执行后向传播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3.4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权值更新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1769110"/>
            <a:ext cx="6621780" cy="363537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271260" y="5484495"/>
            <a:ext cx="4970780" cy="5454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boston house price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中的data和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target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3095" y="1510030"/>
            <a:ext cx="5641340" cy="5030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不论在机器学习，还是深度学习，都经常使用数据规范化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去除数据量纲和数据大小的差异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可以让数据在同一量纲（同一数量级下）进行比较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可以让数值较大的数据不会占据较大的权重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加快模型收敛速度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使用sklearn工具进行规范化处理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from sklearn.preprocessing import MinMaxScaler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from sklearn.preprocessing import StandardScaler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6902450" y="2497455"/>
          <a:ext cx="2152015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r:id="rId4" imgW="1320165" imgH="419100" progId="Equation.KSEE3">
                  <p:embed/>
                </p:oleObj>
              </mc:Choice>
              <mc:Fallback>
                <p:oleObj r:id="rId4" imgW="1320165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02450" y="2497455"/>
                        <a:ext cx="2152015" cy="696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7450455" y="3853180"/>
          <a:ext cx="1056005" cy="65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r:id="rId6" imgW="647700" imgH="393700" progId="Equation.KSEE3">
                  <p:embed/>
                </p:oleObj>
              </mc:Choice>
              <mc:Fallback>
                <p:oleObj r:id="rId6" imgW="6477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50455" y="3853180"/>
                        <a:ext cx="1056005" cy="654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占位符 1"/>
          <p:cNvSpPr>
            <a:spLocks noGrp="1"/>
          </p:cNvSpPr>
          <p:nvPr/>
        </p:nvSpPr>
        <p:spPr>
          <a:xfrm>
            <a:off x="6550660" y="1455420"/>
            <a:ext cx="5641340" cy="50304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常用的数据规范化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MinMaxScaler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，最小最大规范化</a:t>
            </a: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StandardScaler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，也称Z-score标准化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MaxAbsScaler，原理与MinMaxScaler一样，只是会将结果映射到[-1,1]之间，即所有数据都会除以最大值</a:t>
            </a: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3095" y="1510030"/>
            <a:ext cx="5641340" cy="5030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数据类型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torch.Tensor是一种包含单一数据类型元素的多维矩阵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常用的有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FloatTensor, LongTensor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等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CPU和GPU的Tensor之间转换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cpu –&gt; gpu，使用data.cuda()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gpu –&gt; cpu，使用data.cpu()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Tensor与Numpy之间的转换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Tensor –&gt; Numpy，使用 data.numpy()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Numpy –&gt; Tensor，使用torch.from_numpy(data)</a:t>
            </a: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6071870" y="1654175"/>
          <a:ext cx="5798820" cy="415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Data tyoe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CPU tensor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GPU tensor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32-bit floating point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torch.FloatTensor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torch.cuda.FloatTensor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64-bit floating point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torch.DoubleTensor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torch.cuda.DoubleTensor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16-bit floating point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N/A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torch.cuda.HalfTensor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8-bit integer (unsigned)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torch.ByteTensor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torch.cuda.ByteTensor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8-bit integer (signed)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torch.CharTensor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torch.cuda.CharTensor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16-bit integer (signed)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torch.ShortTensor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torch.cuda.ShortTensor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32-bit integer (signed)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torch.IntTensor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torch.cuda.IntTensor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Verdana" panose="020B0604030504040204" charset="-122"/>
                        </a:rPr>
                        <a:t>64-bit integer (signed)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Verdana" panose="020B060403050404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torch.LongTensor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ourier New" panose="02070309020205020404" charset="-122"/>
                        </a:rPr>
                        <a:t>torch.cuda.LongTensor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Courier New" panose="020703090202050204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深度学习框架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05" y="1097915"/>
            <a:ext cx="4940300" cy="3011805"/>
          </a:xfrm>
          <a:prstGeom prst="rect">
            <a:avLst/>
          </a:prstGeom>
        </p:spPr>
      </p:pic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深度学习框架：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Tensorflow, Keras, PyTorch, Paddle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 2.0, 2019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年发布，相比于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更加简洁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https://tensorflow.google.cn/tutorials/quickstart/beginner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Facebook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开发，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 + Torch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科学计算库，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代替 Numpy，利用 GPUs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动态图设计，可以高效地进行神经网络的构造，学术界用的多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0" y="4206875"/>
            <a:ext cx="4895850" cy="2613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2</a:t>
            </a:r>
            <a:r>
              <a:rPr sz="4800" dirty="0"/>
              <a:t>/</a:t>
            </a:r>
            <a:r>
              <a:rPr lang="en-US" altLang="zh-CN" sz="4800" dirty="0"/>
              <a:t>2</a:t>
            </a:r>
            <a:r>
              <a:rPr lang="zh-CN" altLang="en-US" sz="4800" dirty="0"/>
              <a:t>  移动推荐系统</a:t>
            </a:r>
            <a:br>
              <a:rPr lang="zh-CN" altLang="en-US" sz="4800" dirty="0"/>
            </a:br>
            <a:endParaRPr lang="zh-CN" altLang="zh-CN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7424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移动推荐系统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https://tianchi.aliyun.com/competition/entrance/231522/information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在真实的业务场景下，需要对所有商品的一个子集构建个性化推荐模型。在这个任务中，不仅需要利用用户在这个商品子集上的行为数据，还需要利用更丰富的用户行为数据：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目标是使用D来构造U中用户对P中商品的推荐模型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837565" y="3834765"/>
          <a:ext cx="5063490" cy="2120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用户集合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商品全集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ea typeface="宋体" panose="02010600030101010101" pitchFamily="2" charset="-122"/>
                          <a:sym typeface="+mn-ea"/>
                        </a:rPr>
                        <a:t>商品子集，P ⊆ I</a:t>
                      </a:r>
                      <a:endParaRPr lang="zh-CN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ea typeface="宋体" panose="02010600030101010101" pitchFamily="2" charset="-122"/>
                          <a:sym typeface="+mn-ea"/>
                        </a:rPr>
                        <a:t>D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 dirty="0">
                          <a:ea typeface="宋体" panose="02010600030101010101" pitchFamily="2" charset="-122"/>
                          <a:sym typeface="+mn-ea"/>
                        </a:rPr>
                        <a:t>用户对商品全集的行为数据集合</a:t>
                      </a:r>
                      <a:endParaRPr lang="zh-CN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225" y="2312035"/>
            <a:ext cx="3611880" cy="2708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23645"/>
            <a:ext cx="56629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移动推荐系统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万</a:t>
            </a:r>
            <a:r>
              <a:rPr altLang="zh-CN" sz="1600" dirty="0">
                <a:ea typeface="宋体" panose="02010600030101010101" pitchFamily="2" charset="-122"/>
                <a:sym typeface="+mn-ea"/>
              </a:rPr>
              <a:t>用户的完整行为数据以及百万级的商品信息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训练数据包含了抽样出来的一定量用户在一个月时间（11.18~12.18）之内的移动端行为数据（D）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，对应数据表tianchi_fresh_comp_train_user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499225" y="1750695"/>
            <a:ext cx="5605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商品子集（P）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，数据表</a:t>
            </a:r>
            <a:r>
              <a:rPr sz="1600" dirty="0">
                <a:ea typeface="宋体" panose="02010600030101010101" pitchFamily="2" charset="-122"/>
                <a:sym typeface="+mn-ea"/>
              </a:rPr>
              <a:t>为tianchi_fresh_comp_train_item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.csv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评分数据是用户在一个月之后的一天（12.19）对商品子集（P）的购买数据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98805" y="3455670"/>
          <a:ext cx="5539740" cy="303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3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提取说明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user_id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抽样&amp;字段脱敏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behavior_type 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用户对商品的行为类型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包括浏览、收藏、加购物车、购买，对应取值分别是1、2、3、4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user_geohash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用户位置的空间标识，可以为空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由经纬度通过保密的算法生成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item_category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商品分类标识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time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行为时间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精确到小时级别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6729095" y="2579370"/>
          <a:ext cx="4648200" cy="2020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提取说明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抽样&amp;字段脱敏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 geohash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商品位置的空间标识，可以为空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由经纬度通过保密的算法生成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item_category 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商品分类标识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23645"/>
            <a:ext cx="56629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移动推荐系统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使用训练数据建立推荐模型，并输出用户在接下来一天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日）</a:t>
            </a:r>
            <a:r>
              <a:rPr sz="1600" dirty="0">
                <a:ea typeface="宋体" panose="02010600030101010101" pitchFamily="2" charset="-122"/>
                <a:sym typeface="+mn-ea"/>
              </a:rPr>
              <a:t>对商品子集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sz="1600" dirty="0">
                <a:ea typeface="宋体" panose="02010600030101010101" pitchFamily="2" charset="-122"/>
                <a:sym typeface="+mn-ea"/>
              </a:rPr>
              <a:t>购买行为的预测结果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输出结果：tianchi_mobile_recommendation_predict.csv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499225" y="1617345"/>
            <a:ext cx="5605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评估指标（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值）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精确度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召回率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F1值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PredictionSet为算法预测的购买数据集合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ReferenceSet为真实的答案购买数据集合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以F1值作为最终的唯一评测标准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7261860" y="2044065"/>
          <a:ext cx="4079875" cy="70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r:id="rId6" imgW="2768600" imgH="469900" progId="Equation.KSEE3">
                  <p:embed/>
                </p:oleObj>
              </mc:Choice>
              <mc:Fallback>
                <p:oleObj r:id="rId6" imgW="2768600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1860" y="2044065"/>
                        <a:ext cx="4079875" cy="702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7280910" y="3030220"/>
          <a:ext cx="3799205" cy="70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r:id="rId8" imgW="2578100" imgH="469900" progId="Equation.KSEE3">
                  <p:embed/>
                </p:oleObj>
              </mc:Choice>
              <mc:Fallback>
                <p:oleObj r:id="rId8" imgW="2578100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0910" y="3030220"/>
                        <a:ext cx="3799205" cy="702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7299960" y="4056063"/>
          <a:ext cx="2414905" cy="589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r:id="rId10" imgW="1638300" imgH="393700" progId="Equation.KSEE3">
                  <p:embed/>
                </p:oleObj>
              </mc:Choice>
              <mc:Fallback>
                <p:oleObj r:id="rId10" imgW="16383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9960" y="4056063"/>
                        <a:ext cx="2414905" cy="589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879475" y="3208020"/>
          <a:ext cx="4795520" cy="2479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user_id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item_id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2478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127900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207245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6743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因为数据集很大，可以做小样本数据集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探索性数据分析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观察数据是否有异常点（往往需要考虑，异常点会影响到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的准确性）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，特征工程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特征工程决定了模型的上限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选择各种分类模型（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LR, RF, GBDT, GBDT+LR, XGBoost, LightGBM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360795" y="1442720"/>
            <a:ext cx="5665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，测试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6743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探索性数据分析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列出你感兴趣的问题：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用户的点击购买转化率如何？（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CVR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随着时间的统计规律是怎样的（用户的行为，用户购买商品子集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的情况）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基于小时的统计分布是怎样的？（指定某日期，比如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日）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360795" y="1442720"/>
            <a:ext cx="5665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CTR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点击率，Click-Through-Rate，点击的人数/看到的人数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CVR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转化率，Conversion Rate，下单的人数/浏览的人数*100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%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90320"/>
            <a:ext cx="56711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创建有默认值为空的字典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from collections import defaultdict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defaultdict的作用是在于，当字典里的key不存在但被查找时，返回的不是keyError而是一个默认值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class_id = defaultdict(set) </a:t>
            </a:r>
          </a:p>
          <a:p>
            <a:pPr>
              <a:lnSpc>
                <a:spcPct val="150000"/>
              </a:lnSpc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dict =defaultdict( factory_function)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这个factory_function可以是list、set、str等等，作用是当key不存在时，返回的是工厂函数的默认值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int对应0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set对应set( )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list对应[ ]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str对应的是空字符串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2225" y="1297305"/>
            <a:ext cx="56711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from collections import defaultdict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dict1 = defaultdict(int)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dict2 = defaultdict(set)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dict3 = defaultdict(str)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dict4 = defaultdict(list)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print(dict1[1])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print(dict2[1])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print(dict3[1])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print(dict4[1])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54844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宋体" panose="02010600030101010101" pitchFamily="2" charset="-122"/>
                <a:sym typeface="+mn-ea"/>
              </a:rPr>
              <a:t>Python</a:t>
            </a:r>
            <a:r>
              <a:rPr sz="1800">
                <a:ea typeface="宋体" panose="02010600030101010101" pitchFamily="2" charset="-122"/>
                <a:sym typeface="+mn-ea"/>
              </a:rPr>
              <a:t>时间</a:t>
            </a:r>
            <a:r>
              <a:rPr lang="zh-CN" sz="1800">
                <a:ea typeface="宋体" panose="02010600030101010101" pitchFamily="2" charset="-122"/>
                <a:sym typeface="+mn-ea"/>
              </a:rPr>
              <a:t>处理：</a:t>
            </a:r>
            <a:endParaRPr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800">
                <a:ea typeface="宋体" panose="02010600030101010101" pitchFamily="2" charset="-122"/>
                <a:sym typeface="+mn-ea"/>
              </a:rPr>
              <a:t>time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，提供的功能是更加接近于操作系统层面</a:t>
            </a:r>
          </a:p>
          <a:p>
            <a:pPr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datetime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基于 time 进行了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高级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封装，提供了更多实用的函数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import time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timestamp = time.time()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print("当前时间戳为:", timestamp)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localtime = time.localtime(timestamp)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print("本地时间为 :", localtime)</a:t>
            </a:r>
          </a:p>
          <a:p>
            <a:pPr marL="0" indent="0">
              <a:lnSpc>
                <a:spcPct val="150000"/>
              </a:lnSpc>
              <a:buNone/>
            </a:pPr>
            <a:endParaRPr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29375" y="1139825"/>
            <a:ext cx="5484495" cy="10833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>
                <a:ea typeface="宋体" panose="02010600030101010101" pitchFamily="2" charset="-122"/>
                <a:sym typeface="+mn-ea"/>
              </a:rPr>
              <a:t>当前时间戳为: 1584625344.960277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>
                <a:ea typeface="宋体" panose="02010600030101010101" pitchFamily="2" charset="-122"/>
                <a:sym typeface="+mn-ea"/>
              </a:rPr>
              <a:t>本地时间为 : time.struct_time(tm_year=2020, tm_mon=3, tm_mday=19, tm_hour=21, tm_min=42, tm_sec=24, tm_wday=3, tm_yday=79, tm_isdst=0)</a:t>
            </a:r>
            <a:endParaRPr sz="18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时间元组</a:t>
            </a:r>
            <a:r>
              <a:rPr lang="zh-CN" sz="1800">
                <a:ea typeface="宋体" panose="02010600030101010101" pitchFamily="2" charset="-122"/>
                <a:sym typeface="+mn-ea"/>
              </a:rPr>
              <a:t>，</a:t>
            </a:r>
            <a:r>
              <a:rPr sz="1800">
                <a:ea typeface="宋体" panose="02010600030101010101" pitchFamily="2" charset="-122"/>
                <a:sym typeface="+mn-ea"/>
              </a:rPr>
              <a:t>用一个元组装起来的9组数字处理时间:</a:t>
            </a:r>
          </a:p>
          <a:p>
            <a:pPr marL="0" indent="0">
              <a:lnSpc>
                <a:spcPct val="150000"/>
              </a:lnSpc>
              <a:buNone/>
            </a:pPr>
            <a:endParaRPr sz="180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515100" y="3166745"/>
          <a:ext cx="396367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tm_mday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小时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分钟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tm_wday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星期几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一年中第几天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tm_isdst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是否为夏令时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54844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800">
                <a:ea typeface="宋体" panose="02010600030101010101" pitchFamily="2" charset="-122"/>
                <a:sym typeface="+mn-ea"/>
              </a:rPr>
              <a:t>time.strftime(format[, t])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>
                <a:ea typeface="宋体" panose="02010600030101010101" pitchFamily="2" charset="-122"/>
                <a:sym typeface="+mn-ea"/>
              </a:rPr>
              <a:t>接收以时间元组，并返回以可读字符串表示的当地时间，格式由参数format决定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6755" y="3148330"/>
            <a:ext cx="566928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from datetime import datetime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str1 = '2020-04-10'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result = datetime.strptime(str1, '%Y-%m-%d')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print(result)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result = datetime.strptime(str1, '%Y-%d-%m')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print(result)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输出结果：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2020-04-10 00:00:00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2020-10-04 00:00:00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15455" y="1982470"/>
          <a:ext cx="4624070" cy="442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两位数的年份表示（00-99）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四位数的年份表示（000-9999）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月份（01-12）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月内中的一天（0-31）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24小时制小时数（0-23）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分钟数（00=59）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秒（00-59）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本地简化星期名称</a:t>
                      </a:r>
                      <a:endParaRPr lang="zh-CN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%A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本地完整星期名称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%b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 本地简化的月份名称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%B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 本地完整的月份名称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9350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800">
                <a:ea typeface="宋体" panose="02010600030101010101" pitchFamily="2" charset="-122"/>
                <a:sym typeface="+mn-ea"/>
              </a:rPr>
              <a:t>时间规律统计</a:t>
            </a:r>
            <a:r>
              <a:rPr lang="zh-CN" sz="18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日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-12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日 每天操作次数（双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左右猛涨）</a:t>
            </a:r>
            <a:endParaRPr sz="18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05" y="1998980"/>
            <a:ext cx="8201660" cy="4543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什么是深度学习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425" y="3735070"/>
            <a:ext cx="3844925" cy="1410970"/>
          </a:xfrm>
        </p:spPr>
        <p:txBody>
          <a:bodyPr>
            <a:normAutofit fontScale="60000" lnSpcReduction="20000"/>
          </a:bodyPr>
          <a:lstStyle/>
          <a:p>
            <a:pPr marL="0" indent="0">
              <a:buNone/>
            </a:pPr>
            <a:r>
              <a:rPr lang="zh-CN" altLang="en-US"/>
              <a:t>相同点：</a:t>
            </a:r>
          </a:p>
          <a:p>
            <a:pPr marL="0" indent="0">
              <a:buNone/>
            </a:pPr>
            <a:r>
              <a:rPr lang="zh-CN" altLang="en-US"/>
              <a:t>神经网络不是一个新的概念</a:t>
            </a:r>
          </a:p>
          <a:p>
            <a:pPr marL="0" indent="0">
              <a:buNone/>
            </a:pPr>
            <a:r>
              <a:rPr lang="zh-CN" altLang="en-US"/>
              <a:t>端到端的黑盒</a:t>
            </a:r>
          </a:p>
          <a:p>
            <a:pPr marL="0" indent="0">
              <a:buNone/>
            </a:pPr>
            <a:r>
              <a:rPr lang="zh-CN" altLang="en-US"/>
              <a:t>可解释性较差，自适应完成特征提取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 descr="图片包含 屏幕截图&#10;&#10;已生成极高可信度的说明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33" y="259715"/>
            <a:ext cx="1590532" cy="6105525"/>
          </a:xfrm>
          <a:prstGeom prst="rect">
            <a:avLst/>
          </a:prstGeom>
        </p:spPr>
      </p:pic>
      <p:sp>
        <p:nvSpPr>
          <p:cNvPr id="4" name="文本占位符 2"/>
          <p:cNvSpPr/>
          <p:nvPr/>
        </p:nvSpPr>
        <p:spPr>
          <a:xfrm>
            <a:off x="4958715" y="3700145"/>
            <a:ext cx="3844925" cy="15862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75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/>
              <a:t>不同点：</a:t>
            </a:r>
          </a:p>
          <a:p>
            <a:pPr marL="0" indent="0">
              <a:buNone/>
            </a:pPr>
            <a:r>
              <a:rPr lang="zh-CN" altLang="en-US"/>
              <a:t>深度学习强调了模型的深度</a:t>
            </a:r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>
                <a:ea typeface="宋体" panose="02010600030101010101" pitchFamily="2" charset="-122"/>
              </a:rPr>
              <a:t>GoogleNet</a:t>
            </a:r>
            <a:r>
              <a:rPr lang="zh-CN" altLang="zh-CN">
                <a:ea typeface="宋体" panose="02010600030101010101" pitchFamily="2" charset="-122"/>
              </a:rPr>
              <a:t>网络为</a:t>
            </a:r>
            <a:r>
              <a:rPr lang="en-US" altLang="zh-CN">
                <a:ea typeface="宋体" panose="02010600030101010101" pitchFamily="2" charset="-122"/>
              </a:rPr>
              <a:t>22</a:t>
            </a:r>
            <a:r>
              <a:rPr lang="zh-CN" altLang="en-US">
                <a:ea typeface="宋体" panose="02010600030101010101" pitchFamily="2" charset="-122"/>
              </a:rPr>
              <a:t>层，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zh-CN">
                <a:ea typeface="宋体" panose="02010600030101010101" pitchFamily="2" charset="-122"/>
              </a:rPr>
              <a:t>可以达到</a:t>
            </a:r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101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152</a:t>
            </a:r>
            <a:r>
              <a:rPr lang="zh-CN" altLang="en-US">
                <a:ea typeface="宋体" panose="02010600030101010101" pitchFamily="2" charset="-122"/>
              </a:rPr>
              <a:t>层）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" y="1487170"/>
            <a:ext cx="3566160" cy="2131695"/>
          </a:xfrm>
          <a:prstGeom prst="rect">
            <a:avLst/>
          </a:prstGeom>
        </p:spPr>
      </p:pic>
      <p:sp>
        <p:nvSpPr>
          <p:cNvPr id="8" name="文本占位符 2"/>
          <p:cNvSpPr/>
          <p:nvPr/>
        </p:nvSpPr>
        <p:spPr>
          <a:xfrm>
            <a:off x="518795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输入层</a:t>
            </a:r>
          </a:p>
        </p:txBody>
      </p:sp>
      <p:sp>
        <p:nvSpPr>
          <p:cNvPr id="9" name="文本占位符 2"/>
          <p:cNvSpPr/>
          <p:nvPr/>
        </p:nvSpPr>
        <p:spPr>
          <a:xfrm>
            <a:off x="1978660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隐藏层</a:t>
            </a:r>
          </a:p>
        </p:txBody>
      </p:sp>
      <p:sp>
        <p:nvSpPr>
          <p:cNvPr id="10" name="文本占位符 2"/>
          <p:cNvSpPr/>
          <p:nvPr/>
        </p:nvSpPr>
        <p:spPr>
          <a:xfrm>
            <a:off x="3420110" y="115887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输出层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93110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800">
                <a:ea typeface="宋体" panose="02010600030101010101" pitchFamily="2" charset="-122"/>
                <a:sym typeface="+mn-ea"/>
              </a:rPr>
              <a:t>时间规律统计</a:t>
            </a:r>
            <a:r>
              <a:rPr lang="zh-CN" sz="18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日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-12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日 属于商品子集P的操作次数（双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左右猛涨）</a:t>
            </a:r>
          </a:p>
          <a:p>
            <a:pPr marL="0" indent="0">
              <a:lnSpc>
                <a:spcPct val="150000"/>
              </a:lnSpc>
              <a:buNone/>
            </a:pPr>
            <a:endParaRPr sz="18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85" y="1912620"/>
            <a:ext cx="8684260" cy="4826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93110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800">
                <a:ea typeface="宋体" panose="02010600030101010101" pitchFamily="2" charset="-122"/>
                <a:sym typeface="+mn-ea"/>
              </a:rPr>
              <a:t>时间规律统计</a:t>
            </a:r>
            <a:r>
              <a:rPr lang="zh-CN" sz="1800">
                <a:ea typeface="宋体" panose="02010600030101010101" pitchFamily="2" charset="-122"/>
                <a:sym typeface="+mn-ea"/>
              </a:rPr>
              <a:t>，通过某一天的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小时的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个类别的操作情况（比如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2014-12-12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sz="18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1994535"/>
            <a:ext cx="8491855" cy="4863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6743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数据预处理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用户购买行对于购买的影响会随着时间逐渐减弱，可以设置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 day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考察日一周以内的特征数据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可以将数据切分成多组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1: 11.22~11.27 -&gt; 11.28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2: 11.29~12.04 -&gt; 12.05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train3: 12.06~12.11 -&gt; 12.12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train4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:  12.13~12.18 -&gt; 12.19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：为什么要考察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12.19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12.12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12.05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11.28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360795" y="1442720"/>
            <a:ext cx="5665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因为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日是周五，所以我们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 day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也需要为周五</a:t>
            </a: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因为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包括了双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（异常期，大促），可以将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省略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最终将数据集划分为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组，分别进行训练和测试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1: 11.22~11.27 -&gt; 11.28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2: 11.29~12.04 -&gt; 12.05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train3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:  12.13~12.18 -&gt; 12.19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大数据处理（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chunksize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50831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chunksize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使用：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pandas使用chunksize分块处理大型csv文件</a:t>
            </a:r>
          </a:p>
          <a:p>
            <a:pPr>
              <a:lnSpc>
                <a:spcPct val="150000"/>
              </a:lnSpc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chunksize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，单个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IO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大小，设置越大站占用内存高，需要的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iteration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少，速度快</a:t>
            </a: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for df in pd.read_csv(open(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file_name</a:t>
            </a:r>
            <a:r>
              <a:rPr altLang="zh-CN" sz="1600" dirty="0">
                <a:ea typeface="宋体" panose="02010600030101010101" pitchFamily="2" charset="-122"/>
                <a:sym typeface="+mn-ea"/>
              </a:rPr>
              <a:t>, 'r'), 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                      parse_dates=['time'], 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                      index_col = ['time'], 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                      date_parser = dateparse,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                      chunksize = 100000):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62065" y="1404620"/>
            <a:ext cx="50831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gc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使用：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Garbage Collection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各大语言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对数据处理的必备工具之一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本质是内存的自动管理，用来回收堆（Heap）中不再需要（使用）的对象</a:t>
            </a:r>
          </a:p>
          <a:p>
            <a:pPr marL="0" algn="l">
              <a:lnSpc>
                <a:spcPct val="150000"/>
              </a:lnSpc>
            </a:pPr>
            <a:endParaRPr altLang="zh-CN" sz="1600" dirty="0">
              <a:ea typeface="宋体" panose="02010600030101010101" pitchFamily="2" charset="-122"/>
              <a:sym typeface="+mn-ea"/>
            </a:endParaRPr>
          </a:p>
          <a:p>
            <a:pPr marL="0" marR="0" algn="l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dirty="0">
                <a:ea typeface="宋体" panose="02010600030101010101" pitchFamily="2" charset="-122"/>
                <a:sym typeface="Calibri" panose="020F0502020204030204"/>
              </a:rPr>
              <a:t>import gc</a:t>
            </a:r>
            <a:endParaRPr kumimoji="0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algn="l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dirty="0">
                <a:ea typeface="宋体" panose="02010600030101010101" pitchFamily="2" charset="-122"/>
                <a:sym typeface="Calibri" panose="020F0502020204030204"/>
              </a:rPr>
              <a:t>del df</a:t>
            </a:r>
          </a:p>
          <a:p>
            <a:pPr marL="0" marR="0" algn="l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dirty="0">
                <a:ea typeface="宋体" panose="02010600030101010101" pitchFamily="2" charset="-122"/>
                <a:sym typeface="Calibri" panose="020F0502020204030204"/>
              </a:rPr>
              <a:t>gc.collect()</a:t>
            </a:r>
            <a:endParaRPr kumimoji="0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5168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特征工程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这里将所需构建的特征分为六大类：U、I、C、UI、UC、IC，对每类分别结合行为次数、时间、排序等维度进行设计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样本规模越大，特征数量越多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273165" y="1753235"/>
          <a:ext cx="5596890" cy="3752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特征名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</a:t>
                      </a:r>
                      <a:r>
                        <a:rPr lang="zh-CN" altLang="en-US" sz="1600"/>
                        <a:t>_b_count_in_n（n=1/3/6）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用户在</a:t>
                      </a:r>
                      <a:r>
                        <a:rPr lang="en-US" altLang="zh-CN" sz="1600"/>
                        <a:t>test day</a:t>
                      </a:r>
                      <a:r>
                        <a:rPr lang="zh-CN" altLang="en-US" sz="1600"/>
                        <a:t>前n天的行为总数计数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u_bi_count_in_n（i=1/2/3/4,n=1/3/6）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用户在</a:t>
                      </a:r>
                      <a:r>
                        <a:rPr lang="en-US" altLang="zh-CN" sz="1600"/>
                        <a:t>test day</a:t>
                      </a:r>
                      <a:r>
                        <a:rPr lang="zh-CN" altLang="en-US" sz="1600"/>
                        <a:t>前n天的各项行为计数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u_</a:t>
                      </a:r>
                      <a:r>
                        <a:rPr lang="en-US" altLang="zh-CN" sz="1600"/>
                        <a:t>cvr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用户的点击购买转化率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i_u_count_in_n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商品在</a:t>
                      </a:r>
                      <a:r>
                        <a:rPr lang="en-US" altLang="zh-CN" sz="1600"/>
                        <a:t>test day</a:t>
                      </a:r>
                      <a:r>
                        <a:rPr lang="zh-CN" altLang="en-US" sz="1600"/>
                        <a:t>前n天的用户总数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i_b_count_in_n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商品在</a:t>
                      </a:r>
                      <a:r>
                        <a:rPr lang="en-US" altLang="zh-CN" sz="1600"/>
                        <a:t>test day</a:t>
                      </a:r>
                      <a:r>
                        <a:rPr lang="zh-CN" altLang="en-US" sz="1600"/>
                        <a:t>前n天的行为总数计数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i_</a:t>
                      </a:r>
                      <a:r>
                        <a:rPr lang="en-US" altLang="zh-CN" sz="1600"/>
                        <a:t>cvr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商品的点击购买转化率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Project：移动推荐系统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66520"/>
            <a:ext cx="55168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特征工程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273165" y="1896110"/>
          <a:ext cx="5596890" cy="3953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特征名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ui_b_count_in_n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用户-商品对在</a:t>
                      </a:r>
                      <a:r>
                        <a:rPr lang="en-US" sz="1600"/>
                        <a:t>test day</a:t>
                      </a:r>
                      <a:r>
                        <a:rPr sz="1600"/>
                        <a:t>前n天的行为总数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</a:t>
                      </a:r>
                      <a:r>
                        <a:rPr lang="en-US" altLang="zh-CN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ui_bi_count_in_n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用户-商品对在</a:t>
                      </a:r>
                      <a:r>
                        <a:rPr lang="en-US" sz="1600"/>
                        <a:t>test day</a:t>
                      </a:r>
                      <a:r>
                        <a:rPr sz="1600"/>
                        <a:t>前n天的各项行为</a:t>
                      </a:r>
                      <a:r>
                        <a:rPr lang="zh-CN" sz="1600">
                          <a:ea typeface="宋体" panose="02010600030101010101" pitchFamily="2" charset="-122"/>
                        </a:rPr>
                        <a:t>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ui_b_count_rank_in_n_in_u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用户</a:t>
                      </a:r>
                      <a:r>
                        <a:rPr lang="en-US" altLang="zh-CN" sz="1600"/>
                        <a:t>-</a:t>
                      </a:r>
                      <a:r>
                        <a:rPr lang="zh-CN" altLang="en-US" sz="1600"/>
                        <a:t>商品对的行为在用户所有商品中的排序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uc_b_count_in_n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用户-类别对在</a:t>
                      </a:r>
                      <a:r>
                        <a:rPr lang="en-US" sz="1600"/>
                        <a:t>test day</a:t>
                      </a:r>
                      <a:r>
                        <a:rPr sz="1600"/>
                        <a:t>前n天的行为总数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uc_bi_count_in_n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用户-类别对在</a:t>
                      </a:r>
                      <a:r>
                        <a:rPr lang="en-US" sz="1600"/>
                        <a:t>test day</a:t>
                      </a:r>
                      <a:r>
                        <a:rPr sz="1600"/>
                        <a:t>前n天的各项行为数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uc_b_count_rank_in_n_in_u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用户-类别对的行为在用户所有商品中的排序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598805" y="1896110"/>
          <a:ext cx="5596890" cy="385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特征名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c_u_count_in_n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类别在</a:t>
                      </a:r>
                      <a:r>
                        <a:rPr lang="en-US" sz="1600"/>
                        <a:t>test day</a:t>
                      </a:r>
                      <a:r>
                        <a:rPr sz="1600"/>
                        <a:t>前n天的用户总数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c_b_count_in_n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类别在</a:t>
                      </a:r>
                      <a:r>
                        <a:rPr lang="en-US" altLang="zh-CN" sz="1600">
                          <a:sym typeface="+mn-ea"/>
                        </a:rPr>
                        <a:t>test day</a:t>
                      </a:r>
                      <a:r>
                        <a:rPr lang="zh-CN" altLang="en-US" sz="1600">
                          <a:sym typeface="+mn-ea"/>
                        </a:rPr>
                        <a:t>前n天的行为总数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c</a:t>
                      </a:r>
                      <a:r>
                        <a:rPr lang="zh-CN" altLang="en-US" sz="1600"/>
                        <a:t>_</a:t>
                      </a:r>
                      <a:r>
                        <a:rPr lang="en-US" altLang="zh-CN" sz="1600"/>
                        <a:t>cvr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类别的点击购买转化率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ic_u_rank_in_c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商品在所属类别中的用户人数排序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ic_b_rank_in_c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商品在所属类别中的行为总数排序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/>
                        <a:t>ic_b4_rank_in_c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商品在所属类别中的销量排序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3095" y="1510030"/>
            <a:ext cx="5858510" cy="50304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数据探索性分析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，帮助我们更好的进行特征工程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常用的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方法：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查看数据类型，缺失值等：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dataframe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head, info, describe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查找数据异常值：箱线图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数据分布：如果训练集，测试集分布不一致，可以对训练集做采样处理，使得与测试集分布接近（查看数据的偏度skewness，峰度kurtosis）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峰度用来描述取值分布形态陡缓程度的统计量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峰度为0表示该分布与正态分布的陡缓程度相同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峰度大于0表示分布与正态分布相比较为陡峭，为尖顶峰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峰度小于0表示分布与正态分布相比较为平坦，为平顶峰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955" y="1864995"/>
            <a:ext cx="5514975" cy="15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05" y="4241800"/>
            <a:ext cx="5019675" cy="1419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9030" y="5777230"/>
            <a:ext cx="2948940" cy="505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正态分布的峰度和偏度都是0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3095" y="1510030"/>
            <a:ext cx="5641340" cy="5030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数据可视化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EDA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直方图：查看数据分布情况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箱线图：分析数据的差异性，离散程度，异常值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散点图：分析变量之间的关系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相关性分析，可以用于特征选择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探索性数据分析，源于业务，可以先列出你感兴趣的问题，然后通过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进行探索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3095" y="1510030"/>
            <a:ext cx="5641340" cy="5030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数据和特征决定了学习的上限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特征工程就是将原始数据空间映射到新的特征向量空间，使得在新的特征空间中，模型能够更好地学习数据中的规律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如果特征工程做的足够好，即使是简单的模型，也能表现出非常好的效果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LR模型在业界是常用模型之一，实现简单，计算速度快，扩展方便，此外还具有良好的特征解释性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特征工程往往由业务场景决定，不同的业务不同（电商个性化推荐，视频推荐）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6343650" y="1433830"/>
            <a:ext cx="5848350" cy="50304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在工程上，总结一些常用的方法，自己的笔记手册，比如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dateparse=lambda dates: pd.datetime.strptime(dates,'%Y%M%D %H')#设置日期格式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pd.read_csv('path',parse_dates=['times'],date_parser=dateparser,index_col=['times'],chunkSize=100000)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parse_dates，将指定列解析为日期格式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date_parser，用于解析日期的函数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index_col，将指定列作为索引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Thinking1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：什么是反向传播中的链式法则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Thinking2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：请列举几种常见的激活函数，激活函数有什么作用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Thinking3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：利用梯度下降法训练神经网络，发现模型loss不变，可能有哪些问题？怎么解决？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生物神经元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79996"/>
            <a:ext cx="7106612" cy="45804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6000" y="4495800"/>
            <a:ext cx="421259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单个神经细胞只有两种状态：兴奋和抑制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291590"/>
            <a:ext cx="4957445" cy="435165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编写神经网络，完成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boston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房价预测问题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）数据加载：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from sklearn.datasets import load_boston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）网络结构：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l1 = Linear(X, W1, b1)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s1 =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Relu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(l1)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l2 = Linear(s1, W2, b2)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cost = MSE(y, l2)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隐藏层维度为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29705" y="1915795"/>
            <a:ext cx="528129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指标	含义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CRIM	城镇人均犯罪率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ZN	住宅用地比例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INDUS	非零售商业用地比例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CHAS	CHAS变量，0或者1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NOX	一氧化氮浓度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RM	每个住宅的平均房间数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AGE	1940年以前自用房屋的比例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DIS	距离五个波士顿就业中心的加权距离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RAD	距离高速公路的便捷指数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TAX	该地区每一万美元的不动产税率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PRTATIO	该地区教师学生比例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	该地区黑人比例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LSTAT	该地区中低收入阶层比例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291590"/>
            <a:ext cx="4957445" cy="435165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sz="1600" dirty="0">
                <a:ea typeface="宋体" panose="02010600030101010101" pitchFamily="2" charset="-122"/>
                <a:sym typeface="+mn-ea"/>
              </a:rPr>
              <a:t>对移动推荐系统进行可视化数据探索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</a:t>
            </a:r>
            <a:r>
              <a:rPr altLang="zh-CN" sz="1600" dirty="0">
                <a:ea typeface="宋体" panose="02010600030101010101" pitchFamily="2" charset="-122"/>
                <a:sym typeface="+mn-ea"/>
              </a:rPr>
              <a:t>https://tianchi.aliyun.com/competition/entrance/231522/information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tianchi_fresh_comp_train_item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tianchi_fresh_comp_train_user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比如时间规律统计，4种行为类别的对比…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35" y="1663065"/>
            <a:ext cx="6300470" cy="36087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23645"/>
            <a:ext cx="56629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sz="1600" dirty="0">
                <a:ea typeface="宋体" panose="02010600030101010101" pitchFamily="2" charset="-122"/>
                <a:sym typeface="+mn-ea"/>
              </a:rPr>
              <a:t>对移动推荐系统进行可视化数据探索</a:t>
            </a:r>
          </a:p>
          <a:p>
            <a:pPr>
              <a:lnSpc>
                <a:spcPct val="150000"/>
              </a:lnSpc>
            </a:pPr>
            <a:r>
              <a:rPr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万</a:t>
            </a:r>
            <a:r>
              <a:rPr altLang="zh-CN" sz="1600" dirty="0">
                <a:ea typeface="宋体" panose="02010600030101010101" pitchFamily="2" charset="-122"/>
                <a:sym typeface="+mn-ea"/>
              </a:rPr>
              <a:t>用户的完整行为数据以及百万级的商品信息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训练数据包含了抽样出来的一定量用户在一个月时间（11.18~12.18）之内的移动端行为数据（D）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，对应数据表tianchi_fresh_comp_train_user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499225" y="1750695"/>
            <a:ext cx="5605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商品子集（P）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，数据表</a:t>
            </a:r>
            <a:r>
              <a:rPr sz="1600" dirty="0">
                <a:ea typeface="宋体" panose="02010600030101010101" pitchFamily="2" charset="-122"/>
                <a:sym typeface="+mn-ea"/>
              </a:rPr>
              <a:t>为tianchi_fresh_comp_train_item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.csv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评分数据是用户在一个月之后的一天（12.19）对商品子集（P）的购买数据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98805" y="3455670"/>
          <a:ext cx="5539740" cy="303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3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提取说明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user_id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抽样&amp;字段脱敏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behavior_type 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用户对商品的行为类型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包括浏览、收藏、加购物车、购买，对应取值分别是1、2、3、4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user_geohash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用户位置的空间标识，可以为空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由经纬度通过保密的算法生成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item_category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商品分类标识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time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行为时间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精确到小时级别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6729095" y="2579370"/>
          <a:ext cx="4648200" cy="2020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提取说明</a:t>
                      </a:r>
                      <a:endParaRPr lang="zh-CN" altLang="en-US" sz="1600">
                        <a:solidFill>
                          <a:srgbClr val="373D41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item_id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抽样&amp;字段脱敏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 geohash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商品位置的空间标识，可以为空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由经纬度通过保密的算法生成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item_category 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商品分类标识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373D41"/>
                          </a:solidFill>
                          <a:latin typeface="Arial" panose="020B0604020202020204" charset="-122"/>
                        </a:rPr>
                        <a:t> </a:t>
                      </a:r>
                      <a:r>
                        <a:rPr lang="zh-CN" sz="1600">
                          <a:solidFill>
                            <a:srgbClr val="373D41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字段脱敏</a:t>
                      </a:r>
                      <a:endParaRPr lang="en-US" altLang="en-US" sz="1600">
                        <a:solidFill>
                          <a:srgbClr val="373D4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8E8E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深度学习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409700"/>
            <a:ext cx="9258300" cy="438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神经网络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5" y="1266825"/>
            <a:ext cx="7800975" cy="5295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移动推荐系统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1169035"/>
            <a:ext cx="9734550" cy="5295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424180" y="1265555"/>
            <a:ext cx="5519420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思考题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句子相似度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给定两个句子 words1, words2，和一个相似单词对的列表 pairs ，判断是否两个句子是相似的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例如，words1 = ["great", "acting", "skills"] 和 words2 = ["fine", "drama", "talent"]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相似单词对pairs = [["great", "fine"], ["acting","drama"], ["skills","talent"]]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words1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words2</a:t>
            </a:r>
            <a:r>
              <a:rPr sz="1600" dirty="0">
                <a:ea typeface="宋体" panose="02010600030101010101" pitchFamily="2" charset="-122"/>
                <a:sym typeface="+mn-ea"/>
              </a:rPr>
              <a:t> 是相似的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说明：</a:t>
            </a:r>
            <a:r>
              <a:rPr sz="1600" dirty="0">
                <a:ea typeface="宋体" panose="02010600030101010101" pitchFamily="2" charset="-122"/>
                <a:sym typeface="+mn-ea"/>
              </a:rPr>
              <a:t>相似关系是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对称性和</a:t>
            </a:r>
            <a:r>
              <a:rPr sz="1600" dirty="0">
                <a:ea typeface="宋体" panose="02010600030101010101" pitchFamily="2" charset="-122"/>
                <a:sym typeface="+mn-ea"/>
              </a:rPr>
              <a:t> 传递性。"great" 和 "fine" 是相似的，"fine" 和 "good" 是相似的，则 "great" 和 "good" 是相似的。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一个单词总是与其自身相似。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最后，句子只会在具有相同单词个数的前提下才会相似。所以一个句子 words1 = ["great"] 永远不可能和句子 words2 = ["doubleplus","good"] 相似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65875" y="1559560"/>
            <a:ext cx="5417185" cy="22542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words1 = ["great", "acting", "skills"]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words2 = ["fine", "drama", "talent"]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pairs = [["great", "fine"], ["acting","drama"], ["skills","talent"]]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输出：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words1 = ["great"]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words2 = ["great"]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pairs = []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print(is_similar(words1, words2, pairs))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输出：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False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284605"/>
            <a:ext cx="5977255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并查集：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最简洁而优雅的数据结构之一，主要用于解决一些元素分组的问题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3136900"/>
            <a:ext cx="3084830" cy="2053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3136900"/>
            <a:ext cx="3213100" cy="213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340" y="1383665"/>
            <a:ext cx="2338070" cy="1583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375" y="1372870"/>
            <a:ext cx="2508885" cy="1630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3675380"/>
            <a:ext cx="4105910" cy="252539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 noGrp="1"/>
          </p:cNvSpPr>
          <p:nvPr/>
        </p:nvSpPr>
        <p:spPr>
          <a:xfrm>
            <a:off x="1138555" y="5273675"/>
            <a:ext cx="1843405" cy="595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初始状态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3871595" y="5245100"/>
            <a:ext cx="2916555" cy="595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获胜（集合的代表元素，帮主）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Content Placeholder 2"/>
          <p:cNvSpPr txBox="1">
            <a:spLocks noGrp="1"/>
          </p:cNvSpPr>
          <p:nvPr/>
        </p:nvSpPr>
        <p:spPr>
          <a:xfrm>
            <a:off x="7143750" y="2900680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不直接和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打擂，而是和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9871075" y="2900680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同理，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8799830" y="6113145"/>
            <a:ext cx="2460625" cy="62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打擂，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61365" y="1372870"/>
            <a:ext cx="5977255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并查集：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一个树状的结构，要寻找集合的代表元素，只需要一层一层往上访问父节点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根节点的父节点是它自己</a:t>
            </a:r>
          </a:p>
          <a:p>
            <a:pPr algn="l"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管理一系列不相交的集合，并支持两种操作：</a:t>
            </a:r>
          </a:p>
          <a:p>
            <a:pPr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合并（Union）：把两个不相交的集合合并为一个集合</a:t>
            </a:r>
          </a:p>
          <a:p>
            <a:pPr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查询（Find）：查询两个元素是否在同一个集合中</a:t>
            </a:r>
          </a:p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0" y="1438910"/>
            <a:ext cx="3971925" cy="4438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人工神经元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92" y="2057400"/>
            <a:ext cx="4883577" cy="38023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70010" y="5181600"/>
            <a:ext cx="314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简单的线性模型 </a:t>
            </a:r>
            <a:r>
              <a:rPr lang="en-US" altLang="zh-CN" dirty="0">
                <a:solidFill>
                  <a:srgbClr val="FF0000"/>
                </a:solidFill>
              </a:rPr>
              <a:t>+ </a:t>
            </a:r>
            <a:r>
              <a:rPr lang="zh-CN" altLang="zh-CN" dirty="0">
                <a:solidFill>
                  <a:srgbClr val="FF0000"/>
                </a:solidFill>
                <a:ea typeface="宋体" panose="02010600030101010101" pitchFamily="2" charset="-122"/>
              </a:rPr>
              <a:t>非线性函数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61" y="1197927"/>
            <a:ext cx="1758097" cy="12617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16" y="2002473"/>
            <a:ext cx="1023284" cy="473541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5334000" y="2459675"/>
            <a:ext cx="485681" cy="58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7149058" y="2459675"/>
            <a:ext cx="623342" cy="93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603885" y="1291590"/>
            <a:ext cx="5685790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使用并查集，判断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words1, words2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相似度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Step1, 将所有相似的词都合并成相同的集合，在这个集合中每个词的parent都一样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Step2, 最后判断words1和words2中的每个词的parent是否一样就行了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模拟前向传播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92252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To Do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为什么激活函数是非线性的？曲线是怎样的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模拟前向传播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c17d79e-e705-4037-b9af-dfd26304d52e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8cd2861-a067-4b15-a73c-c9e845df776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a2d0d05-2fcd-4e67-82b5-b4f801599dd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63910988"/>
  <p:tag name="KSO_WM_UNIT_PLACING_PICTURE_USER_VIEWPORT" val="{&quot;height&quot;:4455,&quot;width&quot;:855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2a779c-9a7a-47fe-894b-025071155cca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30c136a-11f7-4c7b-ada2-29a3e2487e7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4ab454af-4657-42e3-9feb-9d6ab237a66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39c6bf-5a73-415c-9c80-98fb6318a27f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39c6bf-5a73-415c-9c80-98fb6318a27f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154542340"/>
  <p:tag name="KSO_WM_UNIT_PLACING_PICTURE_USER_VIEWPORT" val="{&quot;height&quot;:6782,&quot;width&quot;:1504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90d28ff-6208-494f-9073-d07e3859670e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90d28ff-6208-494f-9073-d07e3859670e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90d28ff-6208-494f-9073-d07e3859670e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2a779c-9a7a-47fe-894b-025071155cca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30c136a-11f7-4c7b-ada2-29a3e2487e7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1649</TotalTime>
  <Words>7941</Words>
  <Application>Microsoft Office PowerPoint</Application>
  <PresentationFormat>宽屏</PresentationFormat>
  <Paragraphs>1064</Paragraphs>
  <Slides>80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PingFang SC</vt:lpstr>
      <vt:lpstr>宋体</vt:lpstr>
      <vt:lpstr>Arial</vt:lpstr>
      <vt:lpstr>Calibri</vt:lpstr>
      <vt:lpstr>Calibri Light</vt:lpstr>
      <vt:lpstr>Cambria Math</vt:lpstr>
      <vt:lpstr>Courier New</vt:lpstr>
      <vt:lpstr>Helvetica</vt:lpstr>
      <vt:lpstr>Verdana</vt:lpstr>
      <vt:lpstr>Wingdings</vt:lpstr>
      <vt:lpstr>Office 主题​​</vt:lpstr>
      <vt:lpstr>Equation.KSEE3</vt:lpstr>
      <vt:lpstr>Bitmap Image</vt:lpstr>
      <vt:lpstr>神经网络基础与移动推荐系统 Lesson-07</vt:lpstr>
      <vt:lpstr>学习方法</vt:lpstr>
      <vt:lpstr>&gt;&gt;   今天的学习目标</vt:lpstr>
      <vt:lpstr>1/2  神经网络基础 </vt:lpstr>
      <vt:lpstr>深度学习框架</vt:lpstr>
      <vt:lpstr>什么是深度学习</vt:lpstr>
      <vt:lpstr>生物神经元</vt:lpstr>
      <vt:lpstr>人工神经元</vt:lpstr>
      <vt:lpstr>Action：模拟前向传播</vt:lpstr>
      <vt:lpstr>神经网络结构</vt:lpstr>
      <vt:lpstr>神经网络结构</vt:lpstr>
      <vt:lpstr>使用numpy模拟前向传播</vt:lpstr>
      <vt:lpstr>使用numpy模拟前向传播</vt:lpstr>
      <vt:lpstr>使用numpy模拟前向传播</vt:lpstr>
      <vt:lpstr>激活函数</vt:lpstr>
      <vt:lpstr>激活函数</vt:lpstr>
      <vt:lpstr>激活函数（sigmoid）</vt:lpstr>
      <vt:lpstr>激活函数（sigmoid）</vt:lpstr>
      <vt:lpstr>激活函数（sigmoid）</vt:lpstr>
      <vt:lpstr>梯度消失</vt:lpstr>
      <vt:lpstr>梯度消失</vt:lpstr>
      <vt:lpstr>激活函数（sigmoid）</vt:lpstr>
      <vt:lpstr>激活函数（tanh）</vt:lpstr>
      <vt:lpstr>激活函数（tanh）</vt:lpstr>
      <vt:lpstr>激活函数（tanh）</vt:lpstr>
      <vt:lpstr>激活函数（tanh）</vt:lpstr>
      <vt:lpstr>激活函数（Relu）</vt:lpstr>
      <vt:lpstr>激活函数</vt:lpstr>
      <vt:lpstr>Action：从0编写一个神经网络</vt:lpstr>
      <vt:lpstr>Action：从0编写一个神经网络</vt:lpstr>
      <vt:lpstr>计算损失函数</vt:lpstr>
      <vt:lpstr>反向传播</vt:lpstr>
      <vt:lpstr>反向传播</vt:lpstr>
      <vt:lpstr>反向传播</vt:lpstr>
      <vt:lpstr>优化方法</vt:lpstr>
      <vt:lpstr>使用numpy实现一个神经网络</vt:lpstr>
      <vt:lpstr>使用numpy实现一个神经网络</vt:lpstr>
      <vt:lpstr>使用numpy实现神经网络</vt:lpstr>
      <vt:lpstr>Summary（神经网络原理）</vt:lpstr>
      <vt:lpstr>Summary（神经网络原理）</vt:lpstr>
      <vt:lpstr>Summary（神经网络原理）</vt:lpstr>
      <vt:lpstr>Summary（神经网络原理）</vt:lpstr>
      <vt:lpstr>Pytorch基础</vt:lpstr>
      <vt:lpstr>Pytorch基础</vt:lpstr>
      <vt:lpstr>Pytorch基础</vt:lpstr>
      <vt:lpstr>Pytorch基础</vt:lpstr>
      <vt:lpstr>PyTorch使用</vt:lpstr>
      <vt:lpstr>Summary</vt:lpstr>
      <vt:lpstr>Summary</vt:lpstr>
      <vt:lpstr>2/2  移动推荐系统 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Project：移动推荐系统</vt:lpstr>
      <vt:lpstr>大数据处理（chunksize）</vt:lpstr>
      <vt:lpstr>Project：移动推荐系统</vt:lpstr>
      <vt:lpstr>Project：移动推荐系统</vt:lpstr>
      <vt:lpstr>Summary</vt:lpstr>
      <vt:lpstr>Summary</vt:lpstr>
      <vt:lpstr>Summary</vt:lpstr>
      <vt:lpstr>Thinking&amp;Action</vt:lpstr>
      <vt:lpstr>Thinking&amp;Action</vt:lpstr>
      <vt:lpstr>Thinking&amp;Action</vt:lpstr>
      <vt:lpstr>Thinking&amp;Action</vt:lpstr>
      <vt:lpstr>Summary</vt:lpstr>
      <vt:lpstr>Summary</vt:lpstr>
      <vt:lpstr>Summary</vt:lpstr>
      <vt:lpstr>Thank You Using data to solve problems</vt:lpstr>
      <vt:lpstr>Python算法</vt:lpstr>
      <vt:lpstr>Python算法</vt:lpstr>
      <vt:lpstr>Python算法</vt:lpstr>
      <vt:lpstr>Python算法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2468</cp:revision>
  <dcterms:created xsi:type="dcterms:W3CDTF">2019-08-30T07:48:00Z</dcterms:created>
  <dcterms:modified xsi:type="dcterms:W3CDTF">2020-09-26T07:33:28Z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